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5" r:id="rId3"/>
    <p:sldId id="274" r:id="rId4"/>
    <p:sldId id="279" r:id="rId6"/>
    <p:sldId id="280" r:id="rId7"/>
    <p:sldId id="308" r:id="rId8"/>
    <p:sldId id="309" r:id="rId9"/>
    <p:sldId id="310" r:id="rId10"/>
    <p:sldId id="283" r:id="rId11"/>
    <p:sldId id="311" r:id="rId12"/>
    <p:sldId id="284" r:id="rId13"/>
    <p:sldId id="281" r:id="rId14"/>
    <p:sldId id="286" r:id="rId15"/>
    <p:sldId id="287" r:id="rId16"/>
    <p:sldId id="288" r:id="rId17"/>
    <p:sldId id="312" r:id="rId18"/>
    <p:sldId id="297" r:id="rId19"/>
    <p:sldId id="299" r:id="rId20"/>
    <p:sldId id="298" r:id="rId21"/>
    <p:sldId id="304" r:id="rId22"/>
    <p:sldId id="291" r:id="rId23"/>
    <p:sldId id="300" r:id="rId24"/>
    <p:sldId id="301" r:id="rId25"/>
    <p:sldId id="302" r:id="rId26"/>
    <p:sldId id="314" r:id="rId27"/>
    <p:sldId id="313" r:id="rId28"/>
    <p:sldId id="317" r:id="rId29"/>
    <p:sldId id="318" r:id="rId30"/>
    <p:sldId id="319" r:id="rId31"/>
    <p:sldId id="293" r:id="rId32"/>
    <p:sldId id="294" r:id="rId33"/>
    <p:sldId id="320" r:id="rId34"/>
    <p:sldId id="295" r:id="rId35"/>
    <p:sldId id="289" r:id="rId36"/>
    <p:sldId id="290" r:id="rId37"/>
    <p:sldId id="275" r:id="rId38"/>
    <p:sldId id="264" r:id="rId39"/>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76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3" Type="http://schemas.openxmlformats.org/officeDocument/2006/relationships/tags" Target="tags/tag180.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optimized for speed and accuracy in complex acoustic environments</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produce the images,</a:t>
            </a:r>
            <a:r>
              <a:rPr lang="en-US" altLang="zh-CN"/>
              <a:t>de re give us the derivative of this function f</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use </a:t>
            </a:r>
            <a:r>
              <a:rPr lang="zh-CN" altLang="en-US"/>
              <a:t>derivatives ingredient descent technique to to optimize the parameter</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t>doesnt need known shape/special lighting</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here are some challenges in reconstructing ...</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because of translucent things</a:t>
            </a:r>
            <a:endParaRPr lang="en-US" altLang="zh-CN">
              <a:sym typeface="+mn-ea"/>
            </a:endParaRPr>
          </a:p>
          <a:p>
            <a:r>
              <a:rPr lang="en-US" altLang="zh-CN">
                <a:sym typeface="+mn-ea"/>
              </a:rPr>
              <a:t> it </a:t>
            </a:r>
            <a:r>
              <a:rPr lang="zh-CN" altLang="en-US">
                <a:sym typeface="+mn-ea"/>
              </a:rPr>
              <a:t>make our optimization tolerate a reasonable amount of noise</a:t>
            </a:r>
            <a:endParaRPr lang="zh-CN" altLang="en-US"/>
          </a:p>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...,so our renderer have to handle that</a:t>
            </a:r>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1.</a:t>
            </a:r>
            <a:r>
              <a:rPr lang="zh-CN" altLang="en-US"/>
              <a:t>we </a:t>
            </a:r>
            <a:r>
              <a:t>capturing images of an object through two slight camera calibrations</a:t>
            </a:r>
          </a:p>
          <a:p>
            <a:r>
              <a:rPr lang="en-US" altLang="zh-CN"/>
              <a:t>2.</a:t>
            </a:r>
            <a:r>
              <a:rPr lang="zh-CN" altLang="en-US"/>
              <a:t>to initialize the same parameters</a:t>
            </a:r>
            <a:endParaRPr lang="zh-CN" altLang="en-US"/>
          </a:p>
          <a:p>
            <a:r>
              <a:rPr lang="en-US" altLang="zh-CN"/>
              <a:t>3.di re and SGD.. takes the photos as reference data and compute the gradients to update the same parameters</a:t>
            </a:r>
            <a:endParaRPr lang="en-US" altLang="zh-CN"/>
          </a:p>
          <a:p>
            <a:r>
              <a:rPr lang="en-US" altLang="zh-CN"/>
              <a:t>4.until parameters converges</a:t>
            </a:r>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Let’s take a quick look at this section</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 incoming Radiance</a:t>
            </a:r>
            <a:r>
              <a:rPr lang="en-US" altLang="zh-CN">
                <a:sym typeface="+mn-ea"/>
              </a:rPr>
              <a:t> becomes strong so the derivative will be </a:t>
            </a:r>
            <a:r>
              <a:rPr lang="zh-CN" altLang="en-US"/>
              <a:t>positive at X2</a:t>
            </a:r>
            <a:r>
              <a:rPr lang="en-US" altLang="zh-CN"/>
              <a:t>,</a:t>
            </a:r>
            <a:endParaRPr lang="en-US" altLang="zh-CN"/>
          </a:p>
          <a:p>
            <a:r>
              <a:rPr lang="zh-CN" altLang="en-US"/>
              <a:t>however the incoming Radiance</a:t>
            </a:r>
            <a:r>
              <a:rPr lang="en-US" altLang="zh-CN"/>
              <a:t> at x1 didnt change ,so the de.. will be zero</a:t>
            </a:r>
            <a:endParaRPr lang="en-US" altLang="zh-CN"/>
          </a:p>
          <a:p>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1.</a:t>
            </a:r>
            <a:r>
              <a:rPr lang="zh-CN" altLang="en-US"/>
              <a:t>derive the formula of computing the derivatives </a:t>
            </a:r>
            <a:r>
              <a:rPr lang="en-US" altLang="zh-CN"/>
              <a:t> </a:t>
            </a:r>
            <a:r>
              <a:rPr lang="zh-CN" altLang="en-US"/>
              <a:t>of L with respect to Pi</a:t>
            </a:r>
            <a:endParaRPr lang="zh-CN" altLang="en-US"/>
          </a:p>
          <a:p>
            <a:r>
              <a:rPr lang="en-US" altLang="zh-CN"/>
              <a:t>2.</a:t>
            </a:r>
            <a:r>
              <a:rPr lang="zh-CN" altLang="en-US"/>
              <a:t>we find the integration domain is changing with</a:t>
            </a:r>
            <a:r>
              <a:rPr lang="en-US" altLang="zh-CN"/>
              <a:t> </a:t>
            </a:r>
            <a:r>
              <a:rPr lang="zh-CN" altLang="en-US"/>
              <a:t>respect to Pi</a:t>
            </a:r>
            <a:endParaRPr lang="zh-CN" altLang="en-US"/>
          </a:p>
          <a:p>
            <a:r>
              <a:rPr lang="en-US" altLang="zh-CN"/>
              <a:t>3.if we look at the slice of the integrant function near X1</a:t>
            </a:r>
            <a:r>
              <a:rPr lang="zh-CN" altLang="en-US"/>
              <a:t>，</a:t>
            </a:r>
            <a:r>
              <a:rPr lang="en-US" altLang="zh-CN"/>
              <a:t> it is discontinuous due to the visibility change across the shadow</a:t>
            </a:r>
            <a:endParaRPr lang="en-US" altLang="zh-CN"/>
          </a:p>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This means that the parameters of a scene can be automatically adjusted through optimization algorithms to improve image quality or other aspects of performance. It has wide applications in fields such as computer vision, graphics, and machine learning.</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4.therefore we cannot directly move this operator into the integrant</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material space</a:t>
            </a:r>
            <a:r>
              <a:rPr lang="en-US" altLang="zh-CN"/>
              <a:t> </a:t>
            </a:r>
            <a:r>
              <a:rPr lang="zh-CN" altLang="en-US"/>
              <a:t>m： is a space that attached to the geometry so that when</a:t>
            </a:r>
            <a:endParaRPr lang="zh-CN" altLang="en-US"/>
          </a:p>
          <a:p>
            <a:r>
              <a:rPr lang="zh-CN" altLang="en-US"/>
              <a:t>the geometry move the Domin doesn't change</a:t>
            </a:r>
            <a:endParaRPr lang="zh-CN" altLang="en-US"/>
          </a:p>
          <a:p>
            <a:r>
              <a:rPr lang="en-US" altLang="zh-CN">
                <a:sym typeface="+mn-ea"/>
              </a:rPr>
              <a:t>intergration </a:t>
            </a:r>
            <a:r>
              <a:rPr lang="zh-CN" altLang="en-US">
                <a:sym typeface="+mn-ea"/>
              </a:rPr>
              <a:t>domain doesn't depend on Pi</a:t>
            </a:r>
            <a:endParaRPr lang="zh-CN" altLang="en-US"/>
          </a:p>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t> let's look at this gradient</a:t>
            </a:r>
            <a:r>
              <a:rPr lang="en-US"/>
              <a:t> component in image space </a:t>
            </a:r>
            <a:endParaRPr lang="en-US"/>
          </a:p>
          <a:p>
            <a:r>
              <a:rPr lang="en-US"/>
              <a:t>this results aligned with our ground truth expectations</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t>uses two independent render estimation of images rendered with parameter Pi</a:t>
            </a:r>
            <a:endParaRPr lang="en-US"/>
          </a:p>
          <a:p>
            <a:r>
              <a:rPr lang="en-US"/>
              <a:t>this gives zero Covariance </a:t>
            </a:r>
            <a:endParaRPr lang="en-US"/>
          </a:p>
          <a:p>
            <a:r>
              <a:rPr lang="en-US"/>
              <a:t>and render at...</a:t>
            </a:r>
            <a:endParaRPr lang="en-US"/>
          </a:p>
          <a:p>
            <a:r>
              <a:rPr lang="en-US"/>
              <a:t>which speeds up</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a plot of parameter error</a:t>
            </a:r>
            <a:r>
              <a:rPr lang="en-US" altLang="zh-CN"/>
              <a:t> with different loss function</a:t>
            </a:r>
            <a:endParaRPr lang="en-US" altLang="zh-CN"/>
          </a:p>
          <a:p>
            <a:r>
              <a:rPr lang="en-US" altLang="zh-CN"/>
              <a:t>L2 functuion: have to use a high sample count to have low error</a:t>
            </a:r>
            <a:endParaRPr lang="en-US" altLang="zh-CN"/>
          </a:p>
          <a:p>
            <a:r>
              <a:rPr lang="en-US" altLang="zh-CN"/>
              <a:t>the author’s method the optimization converges to low error at a very low sample rate</a:t>
            </a:r>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an example of geometry reconstruction with a bssrdf</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objects we reconstructed from real photos</a:t>
            </a:r>
            <a:endParaRPr lang="zh-CN" altLang="en-US"/>
          </a:p>
          <a:p>
            <a:r>
              <a:rPr lang="zh-CN" altLang="en-US"/>
              <a:t> reconstructed 2D textures of scattering properties and surface</a:t>
            </a:r>
            <a:r>
              <a:rPr lang="en-US" altLang="zh-CN"/>
              <a:t> r</a:t>
            </a:r>
            <a:r>
              <a:rPr lang="zh-CN" altLang="en-US"/>
              <a:t>oughness</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we can </a:t>
            </a:r>
            <a:r>
              <a:rPr lang="zh-CN" altLang="zh-CN">
                <a:solidFill>
                  <a:schemeClr val="accent2"/>
                </a:solidFill>
                <a:latin typeface="+mn-ea"/>
                <a:sym typeface="+mn-ea"/>
              </a:rPr>
              <a:t>reconstruct</a:t>
            </a:r>
            <a:r>
              <a:rPr lang="en-US" altLang="zh-CN"/>
              <a:t> </a:t>
            </a:r>
            <a:r>
              <a:rPr lang="zh-CN" altLang="en-US"/>
              <a:t>objects in any environment </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it's it's hard to reconstruct surface details from</a:t>
            </a:r>
            <a:r>
              <a:rPr lang="en-US" altLang="zh-CN"/>
              <a:t> specular Reflections when structure below the surface cause parallx this</a:t>
            </a:r>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1.</a:t>
            </a:r>
            <a:r>
              <a:rPr lang="zh-CN" altLang="en-US"/>
              <a:t>successfully reconstruct translucent object using differentia</a:t>
            </a:r>
            <a:r>
              <a:rPr lang="en-US" altLang="zh-CN"/>
              <a:t>te rendering with bssrdf</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food cut up into cubes.fantastic if can render this material. translucent and have so many details(hard to get)</a:t>
            </a:r>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take pictures of real objects</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inverse rendering produce model</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use that model in the glo.. renderer</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1.</a:t>
            </a:r>
            <a:r>
              <a:rPr lang="en-US" altLang="zh-CN">
                <a:solidFill>
                  <a:schemeClr val="bg1"/>
                </a:solidFill>
                <a:latin typeface="+mj-ea"/>
                <a:ea typeface="+mj-ea"/>
                <a:sym typeface="+mn-ea"/>
              </a:rPr>
              <a:t>scatter many times </a:t>
            </a:r>
            <a:r>
              <a:rPr lang="en-US" altLang="zh-CN"/>
              <a:t>3.optical </a:t>
            </a:r>
            <a:r>
              <a:rPr lang="zh-CN" altLang="en-US"/>
              <a:t>properties can be heterogeneous</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have tried many ways of </a:t>
            </a:r>
            <a:r>
              <a:rPr lang="zh-CN" altLang="en-US"/>
              <a:t>reconstructing heterogeneous translucent object</a:t>
            </a:r>
            <a:r>
              <a:rPr lang="en-US" altLang="zh-CN"/>
              <a:t>. needs 1.2.3.to solve the inverse problem</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use </a:t>
            </a:r>
            <a:r>
              <a:rPr lang="zh-CN" altLang="en-US"/>
              <a:t>differentiable rendering in </a:t>
            </a:r>
            <a:r>
              <a:rPr lang="en-US" altLang="zh-CN"/>
              <a:t>theme</a:t>
            </a:r>
            <a:r>
              <a:rPr lang="zh-CN" altLang="en-US"/>
              <a:t> reconstruction</a:t>
            </a:r>
            <a:r>
              <a:rPr lang="en-US" altLang="zh-CN"/>
              <a:t>.render function as f,pi as the input parameter</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8880140" y="6198830"/>
            <a:ext cx="2700000" cy="316800"/>
          </a:xfrm>
        </p:spPr>
        <p:txBody>
          <a:bodyPr>
            <a:noAutofit/>
          </a:bodyPr>
          <a:lstStyle>
            <a:lvl1pPr>
              <a:defRPr sz="3200"/>
            </a:lvl1pPr>
          </a:lstStyle>
          <a:p>
            <a:fld id="{49AE70B2-8BF9-45C0-BB95-33D1B9D3A854}" type="slidenum">
              <a:rPr lang="zh-CN" altLang="en-US" smtClean="0"/>
            </a:fld>
            <a:endParaRPr lang="zh-CN" altLang="en-US" dirty="0" smtClean="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hf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6.xml"/><Relationship Id="rId4" Type="http://schemas.openxmlformats.org/officeDocument/2006/relationships/image" Target="../media/image1.png"/><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6.xml"/><Relationship Id="rId1" Type="http://schemas.openxmlformats.org/officeDocument/2006/relationships/tags" Target="../tags/tag95.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xml"/><Relationship Id="rId6" Type="http://schemas.openxmlformats.org/officeDocument/2006/relationships/tags" Target="../tags/tag103.xml"/><Relationship Id="rId5" Type="http://schemas.openxmlformats.org/officeDocument/2006/relationships/image" Target="../media/image14.png"/><Relationship Id="rId4" Type="http://schemas.openxmlformats.org/officeDocument/2006/relationships/tags" Target="../tags/tag102.xml"/><Relationship Id="rId3" Type="http://schemas.openxmlformats.org/officeDocument/2006/relationships/image" Target="../media/image4.png"/><Relationship Id="rId2" Type="http://schemas.openxmlformats.org/officeDocument/2006/relationships/tags" Target="../tags/tag101.xml"/><Relationship Id="rId1" Type="http://schemas.openxmlformats.org/officeDocument/2006/relationships/tags" Target="../tags/tag100.xml"/></Relationships>
</file>

<file path=ppt/slides/_rels/slide13.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image" Target="../media/image14.png"/><Relationship Id="rId7" Type="http://schemas.openxmlformats.org/officeDocument/2006/relationships/tags" Target="../tags/tag107.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image" Target="../media/image15.png"/><Relationship Id="rId11" Type="http://schemas.openxmlformats.org/officeDocument/2006/relationships/notesSlide" Target="../notesSlides/notesSlide10.xml"/><Relationship Id="rId10" Type="http://schemas.openxmlformats.org/officeDocument/2006/relationships/slideLayout" Target="../slideLayouts/slideLayout1.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4.png"/><Relationship Id="rId7" Type="http://schemas.openxmlformats.org/officeDocument/2006/relationships/image" Target="../media/image4.png"/><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image" Target="../media/image15.png"/><Relationship Id="rId3" Type="http://schemas.openxmlformats.org/officeDocument/2006/relationships/tags" Target="../tags/tag110.xml"/><Relationship Id="rId2" Type="http://schemas.openxmlformats.org/officeDocument/2006/relationships/image" Target="../media/image17.png"/><Relationship Id="rId12" Type="http://schemas.openxmlformats.org/officeDocument/2006/relationships/notesSlide" Target="../notesSlides/notesSlide11.xml"/><Relationship Id="rId11" Type="http://schemas.openxmlformats.org/officeDocument/2006/relationships/slideLayout" Target="../slideLayouts/slideLayout1.xml"/><Relationship Id="rId10" Type="http://schemas.openxmlformats.org/officeDocument/2006/relationships/tags" Target="../tags/tag113.xml"/><Relationship Id="rId1" Type="http://schemas.openxmlformats.org/officeDocument/2006/relationships/tags" Target="../tags/tag109.xml"/></Relationships>
</file>

<file path=ppt/slides/_rels/slide15.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4.png"/><Relationship Id="rId7" Type="http://schemas.openxmlformats.org/officeDocument/2006/relationships/image" Target="../media/image4.png"/><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15.png"/><Relationship Id="rId3" Type="http://schemas.openxmlformats.org/officeDocument/2006/relationships/tags" Target="../tags/tag115.xml"/><Relationship Id="rId2" Type="http://schemas.openxmlformats.org/officeDocument/2006/relationships/image" Target="../media/image17.png"/><Relationship Id="rId12" Type="http://schemas.openxmlformats.org/officeDocument/2006/relationships/notesSlide" Target="../notesSlides/notesSlide12.xml"/><Relationship Id="rId11" Type="http://schemas.openxmlformats.org/officeDocument/2006/relationships/slideLayout" Target="../slideLayouts/slideLayout1.xml"/><Relationship Id="rId10" Type="http://schemas.openxmlformats.org/officeDocument/2006/relationships/tags" Target="../tags/tag118.xml"/><Relationship Id="rId1" Type="http://schemas.openxmlformats.org/officeDocument/2006/relationships/tags" Target="../tags/tag114.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120.xml"/><Relationship Id="rId1" Type="http://schemas.openxmlformats.org/officeDocument/2006/relationships/tags" Target="../tags/tag119.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tags" Target="../tags/tag124.xml"/><Relationship Id="rId5" Type="http://schemas.openxmlformats.org/officeDocument/2006/relationships/image" Target="../media/image18.png"/><Relationship Id="rId4" Type="http://schemas.openxmlformats.org/officeDocument/2006/relationships/tags" Target="../tags/tag123.xml"/><Relationship Id="rId3" Type="http://schemas.openxmlformats.org/officeDocument/2006/relationships/image" Target="../media/image4.png"/><Relationship Id="rId2" Type="http://schemas.openxmlformats.org/officeDocument/2006/relationships/tags" Target="../tags/tag122.xml"/><Relationship Id="rId1" Type="http://schemas.openxmlformats.org/officeDocument/2006/relationships/tags" Target="../tags/tag121.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image" Target="../media/image19.png"/><Relationship Id="rId1" Type="http://schemas.openxmlformats.org/officeDocument/2006/relationships/tags" Target="../tags/tag12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0.xml"/><Relationship Id="rId1" Type="http://schemas.openxmlformats.org/officeDocument/2006/relationships/tags" Target="../tags/tag129.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image" Target="../media/image2.png"/><Relationship Id="rId1" Type="http://schemas.openxmlformats.org/officeDocument/2006/relationships/tags" Target="../tags/tag67.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tags" Target="../tags/tag133.xml"/><Relationship Id="rId3" Type="http://schemas.openxmlformats.org/officeDocument/2006/relationships/image" Target="../media/image20.png"/><Relationship Id="rId2" Type="http://schemas.openxmlformats.org/officeDocument/2006/relationships/tags" Target="../tags/tag132.xml"/><Relationship Id="rId1" Type="http://schemas.openxmlformats.org/officeDocument/2006/relationships/tags" Target="../tags/tag131.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136.xml"/><Relationship Id="rId3" Type="http://schemas.openxmlformats.org/officeDocument/2006/relationships/image" Target="../media/image20.png"/><Relationship Id="rId2" Type="http://schemas.openxmlformats.org/officeDocument/2006/relationships/tags" Target="../tags/tag135.xml"/><Relationship Id="rId1" Type="http://schemas.openxmlformats.org/officeDocument/2006/relationships/tags" Target="../tags/tag134.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139.xml"/><Relationship Id="rId3" Type="http://schemas.openxmlformats.org/officeDocument/2006/relationships/image" Target="../media/image21.png"/><Relationship Id="rId2" Type="http://schemas.openxmlformats.org/officeDocument/2006/relationships/tags" Target="../tags/tag138.xml"/><Relationship Id="rId1" Type="http://schemas.openxmlformats.org/officeDocument/2006/relationships/tags" Target="../tags/tag137.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image" Target="../media/image22.png"/><Relationship Id="rId2" Type="http://schemas.openxmlformats.org/officeDocument/2006/relationships/tags" Target="../tags/tag141.xml"/><Relationship Id="rId1" Type="http://schemas.openxmlformats.org/officeDocument/2006/relationships/tags" Target="../tags/tag140.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tags" Target="../tags/tag145.xml"/><Relationship Id="rId3" Type="http://schemas.openxmlformats.org/officeDocument/2006/relationships/image" Target="../media/image22.png"/><Relationship Id="rId2" Type="http://schemas.openxmlformats.org/officeDocument/2006/relationships/tags" Target="../tags/tag144.xml"/><Relationship Id="rId1" Type="http://schemas.openxmlformats.org/officeDocument/2006/relationships/tags" Target="../tags/tag143.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tags" Target="../tags/tag148.xml"/><Relationship Id="rId3" Type="http://schemas.openxmlformats.org/officeDocument/2006/relationships/image" Target="../media/image23.png"/><Relationship Id="rId2" Type="http://schemas.openxmlformats.org/officeDocument/2006/relationships/tags" Target="../tags/tag147.xml"/><Relationship Id="rId1" Type="http://schemas.openxmlformats.org/officeDocument/2006/relationships/tags" Target="../tags/tag146.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tags" Target="../tags/tag150.xml"/><Relationship Id="rId2" Type="http://schemas.openxmlformats.org/officeDocument/2006/relationships/image" Target="../media/image24.png"/><Relationship Id="rId1" Type="http://schemas.openxmlformats.org/officeDocument/2006/relationships/tags" Target="../tags/tag149.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image" Target="../media/image25.png"/><Relationship Id="rId1" Type="http://schemas.openxmlformats.org/officeDocument/2006/relationships/tags" Target="../tags/tag151.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tags" Target="../tags/tag155.xml"/><Relationship Id="rId2" Type="http://schemas.openxmlformats.org/officeDocument/2006/relationships/image" Target="../media/image26.png"/><Relationship Id="rId1" Type="http://schemas.openxmlformats.org/officeDocument/2006/relationships/tags" Target="../tags/tag15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7.xml"/><Relationship Id="rId1" Type="http://schemas.openxmlformats.org/officeDocument/2006/relationships/tags" Target="../tags/tag156.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image" Target="../media/image27.png"/><Relationship Id="rId1" Type="http://schemas.openxmlformats.org/officeDocument/2006/relationships/tags" Target="../tags/tag158.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1.xml"/><Relationship Id="rId4" Type="http://schemas.openxmlformats.org/officeDocument/2006/relationships/tags" Target="../tags/tag163.xml"/><Relationship Id="rId3" Type="http://schemas.openxmlformats.org/officeDocument/2006/relationships/image" Target="../media/image28.png"/><Relationship Id="rId2" Type="http://schemas.openxmlformats.org/officeDocument/2006/relationships/tags" Target="../tags/tag162.xml"/><Relationship Id="rId1" Type="http://schemas.openxmlformats.org/officeDocument/2006/relationships/tags" Target="../tags/tag161.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27.xml"/><Relationship Id="rId7" Type="http://schemas.openxmlformats.org/officeDocument/2006/relationships/slideLayout" Target="../slideLayouts/slideLayout1.xml"/><Relationship Id="rId6" Type="http://schemas.openxmlformats.org/officeDocument/2006/relationships/tags" Target="../tags/tag167.xml"/><Relationship Id="rId5" Type="http://schemas.openxmlformats.org/officeDocument/2006/relationships/image" Target="../media/image29.png"/><Relationship Id="rId4" Type="http://schemas.openxmlformats.org/officeDocument/2006/relationships/tags" Target="../tags/tag166.xml"/><Relationship Id="rId3" Type="http://schemas.openxmlformats.org/officeDocument/2006/relationships/image" Target="../media/image4.png"/><Relationship Id="rId2" Type="http://schemas.openxmlformats.org/officeDocument/2006/relationships/tags" Target="../tags/tag165.xml"/><Relationship Id="rId1" Type="http://schemas.openxmlformats.org/officeDocument/2006/relationships/tags" Target="../tags/tag164.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1.xml"/><Relationship Id="rId6" Type="http://schemas.openxmlformats.org/officeDocument/2006/relationships/tags" Target="../tags/tag171.xml"/><Relationship Id="rId5" Type="http://schemas.openxmlformats.org/officeDocument/2006/relationships/image" Target="../media/image31.png"/><Relationship Id="rId4" Type="http://schemas.openxmlformats.org/officeDocument/2006/relationships/tags" Target="../tags/tag170.xml"/><Relationship Id="rId3" Type="http://schemas.openxmlformats.org/officeDocument/2006/relationships/image" Target="../media/image30.png"/><Relationship Id="rId2" Type="http://schemas.openxmlformats.org/officeDocument/2006/relationships/tags" Target="../tags/tag169.xml"/><Relationship Id="rId1" Type="http://schemas.openxmlformats.org/officeDocument/2006/relationships/tags" Target="../tags/tag168.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tags" Target="../tags/tag172.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image" Target="../media/image3.png"/><Relationship Id="rId1" Type="http://schemas.openxmlformats.org/officeDocument/2006/relationships/tags" Target="../tags/tag72.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tags" Target="../tags/tag77.xml"/><Relationship Id="rId4" Type="http://schemas.openxmlformats.org/officeDocument/2006/relationships/image" Target="../media/image5.png"/><Relationship Id="rId3" Type="http://schemas.openxmlformats.org/officeDocument/2006/relationships/tags" Target="../tags/tag76.xml"/><Relationship Id="rId2" Type="http://schemas.openxmlformats.org/officeDocument/2006/relationships/image" Target="../media/image4.png"/><Relationship Id="rId1" Type="http://schemas.openxmlformats.org/officeDocument/2006/relationships/tags" Target="../tags/tag75.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xml"/><Relationship Id="rId7" Type="http://schemas.openxmlformats.org/officeDocument/2006/relationships/tags" Target="../tags/tag81.xml"/><Relationship Id="rId6" Type="http://schemas.openxmlformats.org/officeDocument/2006/relationships/image" Target="../media/image6.png"/><Relationship Id="rId5" Type="http://schemas.openxmlformats.org/officeDocument/2006/relationships/tags" Target="../tags/tag80.xml"/><Relationship Id="rId4" Type="http://schemas.openxmlformats.org/officeDocument/2006/relationships/image" Target="../media/image5.png"/><Relationship Id="rId3" Type="http://schemas.openxmlformats.org/officeDocument/2006/relationships/tags" Target="../tags/tag79.xml"/><Relationship Id="rId2" Type="http://schemas.openxmlformats.org/officeDocument/2006/relationships/image" Target="../media/image4.png"/><Relationship Id="rId1" Type="http://schemas.openxmlformats.org/officeDocument/2006/relationships/tags" Target="../tags/tag78.xml"/></Relationships>
</file>

<file path=ppt/slides/_rels/slide7.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image" Target="../media/image7.png"/><Relationship Id="rId7" Type="http://schemas.openxmlformats.org/officeDocument/2006/relationships/tags" Target="../tags/tag85.xml"/><Relationship Id="rId6" Type="http://schemas.openxmlformats.org/officeDocument/2006/relationships/image" Target="../media/image6.png"/><Relationship Id="rId5" Type="http://schemas.openxmlformats.org/officeDocument/2006/relationships/tags" Target="../tags/tag84.xml"/><Relationship Id="rId4" Type="http://schemas.openxmlformats.org/officeDocument/2006/relationships/image" Target="../media/image5.png"/><Relationship Id="rId3" Type="http://schemas.openxmlformats.org/officeDocument/2006/relationships/tags" Target="../tags/tag83.xml"/><Relationship Id="rId2" Type="http://schemas.openxmlformats.org/officeDocument/2006/relationships/image" Target="../media/image4.png"/><Relationship Id="rId11" Type="http://schemas.openxmlformats.org/officeDocument/2006/relationships/notesSlide" Target="../notesSlides/notesSlide6.xml"/><Relationship Id="rId10" Type="http://schemas.openxmlformats.org/officeDocument/2006/relationships/slideLayout" Target="../slideLayouts/slideLayout1.xml"/><Relationship Id="rId1" Type="http://schemas.openxmlformats.org/officeDocument/2006/relationships/tags" Target="../tags/tag82.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90.xml"/><Relationship Id="rId7" Type="http://schemas.openxmlformats.org/officeDocument/2006/relationships/image" Target="../media/image11.png"/><Relationship Id="rId6" Type="http://schemas.openxmlformats.org/officeDocument/2006/relationships/tags" Target="../tags/tag89.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88.xml"/><Relationship Id="rId1" Type="http://schemas.openxmlformats.org/officeDocument/2006/relationships/tags" Target="../tags/tag87.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94.xml"/><Relationship Id="rId4" Type="http://schemas.openxmlformats.org/officeDocument/2006/relationships/image" Target="../media/image12.png"/><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915035" y="639445"/>
            <a:ext cx="9799320" cy="2202815"/>
          </a:xfrm>
        </p:spPr>
        <p:txBody>
          <a:bodyPr>
            <a:normAutofit/>
          </a:bodyPr>
          <a:p>
            <a:pPr algn="l"/>
            <a:r>
              <a:rPr lang="zh-CN" altLang="zh-CN" sz="4400">
                <a:solidFill>
                  <a:schemeClr val="accent2"/>
                </a:solidFill>
                <a:latin typeface="+mj-ea"/>
                <a:cs typeface="+mj-lt"/>
              </a:rPr>
              <a:t>Reconstructing Translucent Objects using</a:t>
            </a:r>
            <a:r>
              <a:rPr lang="en-US" altLang="zh-CN" sz="4400">
                <a:solidFill>
                  <a:schemeClr val="accent2"/>
                </a:solidFill>
                <a:latin typeface="+mj-ea"/>
                <a:cs typeface="+mj-lt"/>
              </a:rPr>
              <a:t> </a:t>
            </a:r>
            <a:r>
              <a:rPr lang="zh-CN" altLang="zh-CN" sz="4400">
                <a:solidFill>
                  <a:schemeClr val="accent2"/>
                </a:solidFill>
                <a:latin typeface="+mj-ea"/>
                <a:cs typeface="+mj-lt"/>
              </a:rPr>
              <a:t>Differentiable Rendering</a:t>
            </a:r>
            <a:r>
              <a:rPr lang="en-US" altLang="zh-CN" sz="2800">
                <a:solidFill>
                  <a:schemeClr val="accent2"/>
                </a:solidFill>
                <a:latin typeface="+mj-ea"/>
                <a:cs typeface="+mj-lt"/>
              </a:rPr>
              <a:t>(ACM SIGGRAPH 2022)</a:t>
            </a:r>
            <a:endParaRPr lang="en-US" altLang="zh-CN" sz="2800">
              <a:solidFill>
                <a:schemeClr val="accent2"/>
              </a:solidFill>
              <a:latin typeface="+mj-ea"/>
              <a:cs typeface="+mj-lt"/>
            </a:endParaRPr>
          </a:p>
        </p:txBody>
      </p:sp>
      <p:sp>
        <p:nvSpPr>
          <p:cNvPr id="3" name="副标题 2"/>
          <p:cNvSpPr>
            <a:spLocks noGrp="1"/>
          </p:cNvSpPr>
          <p:nvPr>
            <p:ph type="subTitle" idx="1"/>
            <p:custDataLst>
              <p:tags r:id="rId2"/>
            </p:custDataLst>
          </p:nvPr>
        </p:nvSpPr>
        <p:spPr>
          <a:xfrm>
            <a:off x="915035" y="3098165"/>
            <a:ext cx="10451465" cy="581025"/>
          </a:xfrm>
        </p:spPr>
        <p:txBody>
          <a:bodyPr/>
          <a:p>
            <a:pPr algn="l"/>
            <a:r>
              <a:rPr lang="zh-CN" altLang="en-US" sz="1800" b="1">
                <a:solidFill>
                  <a:schemeClr val="bg1"/>
                </a:solidFill>
                <a:latin typeface="+mn-ea"/>
              </a:rPr>
              <a:t>Xi Deng</a:t>
            </a:r>
            <a:r>
              <a:rPr lang="en-US" altLang="zh-CN" sz="1800" b="1">
                <a:solidFill>
                  <a:schemeClr val="bg1"/>
                </a:solidFill>
                <a:latin typeface="+mn-ea"/>
              </a:rPr>
              <a:t>, Fujun Luan, Bruce Walter, Kavita Bala, Steve Marschner</a:t>
            </a:r>
            <a:endParaRPr lang="en-US" altLang="zh-CN" sz="1800" b="1">
              <a:solidFill>
                <a:schemeClr val="bg1"/>
              </a:solidFill>
              <a:latin typeface="+mn-ea"/>
            </a:endParaRPr>
          </a:p>
        </p:txBody>
      </p:sp>
      <p:sp>
        <p:nvSpPr>
          <p:cNvPr id="4" name="副标题 2"/>
          <p:cNvSpPr>
            <a:spLocks noGrp="1"/>
          </p:cNvSpPr>
          <p:nvPr>
            <p:custDataLst>
              <p:tags r:id="rId3"/>
            </p:custDataLst>
          </p:nvPr>
        </p:nvSpPr>
        <p:spPr>
          <a:xfrm>
            <a:off x="915035" y="4669790"/>
            <a:ext cx="4595495" cy="906145"/>
          </a:xfrm>
          <a:prstGeom prst="rect">
            <a:avLst/>
          </a:prstGeom>
        </p:spPr>
        <p:txBody>
          <a:bodyPr vert="horz" lIns="90000" tIns="46800" rIns="90000" bIns="46800" rtlCol="0">
            <a:normAutofit fontScale="90000" lnSpcReduction="20000"/>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a:solidFill>
                  <a:schemeClr val="bg1"/>
                </a:solidFill>
                <a:latin typeface="+mn-ea"/>
              </a:rPr>
              <a:t>Presenter: </a:t>
            </a:r>
            <a:endParaRPr lang="en-US" b="1">
              <a:solidFill>
                <a:schemeClr val="bg1"/>
              </a:solidFill>
              <a:latin typeface="+mn-ea"/>
            </a:endParaRPr>
          </a:p>
          <a:p>
            <a:pPr algn="l"/>
            <a:r>
              <a:rPr lang="en-US" b="1">
                <a:solidFill>
                  <a:schemeClr val="bg1"/>
                </a:solidFill>
                <a:latin typeface="+mn-ea"/>
              </a:rPr>
              <a:t>Yiwen Mao(20236409)</a:t>
            </a:r>
            <a:endParaRPr lang="en-US" b="1">
              <a:solidFill>
                <a:schemeClr val="bg1"/>
              </a:solidFill>
              <a:latin typeface="+mn-ea"/>
            </a:endParaRPr>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dirty="0"/>
          </a:p>
        </p:txBody>
      </p:sp>
      <p:pic>
        <p:nvPicPr>
          <p:cNvPr id="8" name="图片 7" descr="deng22dsss-teaser"/>
          <p:cNvPicPr>
            <a:picLocks noChangeAspect="1"/>
          </p:cNvPicPr>
          <p:nvPr/>
        </p:nvPicPr>
        <p:blipFill>
          <a:blip r:embed="rId4"/>
          <a:stretch>
            <a:fillRect/>
          </a:stretch>
        </p:blipFill>
        <p:spPr>
          <a:xfrm>
            <a:off x="5095240" y="4406265"/>
            <a:ext cx="5619115" cy="1404620"/>
          </a:xfrm>
          <a:prstGeom prst="rect">
            <a:avLst/>
          </a:prstGeom>
        </p:spPr>
      </p:pic>
    </p:spTree>
    <p:custDataLst>
      <p:tags r:id="rId5"/>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1198800" y="2692990"/>
            <a:ext cx="9799200" cy="1472400"/>
          </a:xfrm>
        </p:spPr>
        <p:txBody>
          <a:bodyPr/>
          <a:p>
            <a:r>
              <a:rPr lang="en-US" sz="6600" b="1" spc="300">
                <a:solidFill>
                  <a:schemeClr val="accent2"/>
                </a:solidFill>
                <a:latin typeface="+mn-ea"/>
                <a:cs typeface="+mj-cs"/>
              </a:rPr>
              <a:t>Previous Work</a:t>
            </a:r>
            <a:endParaRPr lang="en-US" sz="6600" b="1" spc="300">
              <a:solidFill>
                <a:schemeClr val="accent2"/>
              </a:solidFill>
              <a:latin typeface="+mn-ea"/>
              <a:cs typeface="+mj-cs"/>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dirty="0"/>
          </a:p>
        </p:txBody>
      </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图片 7" descr="previouswork"/>
          <p:cNvPicPr>
            <a:picLocks noChangeAspect="1"/>
          </p:cNvPicPr>
          <p:nvPr/>
        </p:nvPicPr>
        <p:blipFill>
          <a:blip r:embed="rId1"/>
          <a:stretch>
            <a:fillRect/>
          </a:stretch>
        </p:blipFill>
        <p:spPr>
          <a:xfrm>
            <a:off x="1769110" y="4717415"/>
            <a:ext cx="8654415" cy="2216150"/>
          </a:xfrm>
          <a:prstGeom prst="rect">
            <a:avLst/>
          </a:prstGeom>
        </p:spPr>
      </p:pic>
      <p:sp>
        <p:nvSpPr>
          <p:cNvPr id="4" name="副标题 2"/>
          <p:cNvSpPr>
            <a:spLocks noGrp="1"/>
          </p:cNvSpPr>
          <p:nvPr>
            <p:custDataLst>
              <p:tags r:id="rId2"/>
            </p:custDataLst>
          </p:nvPr>
        </p:nvSpPr>
        <p:spPr>
          <a:xfrm>
            <a:off x="-1148080" y="5302885"/>
            <a:ext cx="13670915" cy="3204210"/>
          </a:xfrm>
          <a:prstGeom prst="rect">
            <a:avLst/>
          </a:prstGeom>
          <a:effectLst/>
        </p:spPr>
        <p:txBody>
          <a:bodyPr vert="horz" lIns="90000" tIns="46800" rIns="90000" bIns="46800" rtlCol="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3800" b="1" spc="300">
                <a:solidFill>
                  <a:schemeClr val="accent2">
                    <a:alpha val="33000"/>
                  </a:schemeClr>
                </a:solidFill>
                <a:latin typeface="+mn-ea"/>
                <a:cs typeface="+mj-cs"/>
              </a:rPr>
              <a:t>Previous Work</a:t>
            </a:r>
            <a:endParaRPr lang="en-US" sz="13800" b="1" spc="300">
              <a:solidFill>
                <a:schemeClr val="accent2">
                  <a:alpha val="33000"/>
                </a:schemeClr>
              </a:solidFill>
              <a:latin typeface="+mn-ea"/>
              <a:cs typeface="+mj-cs"/>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3"/>
            </p:custDataLst>
          </p:nvPr>
        </p:nvSpPr>
        <p:spPr>
          <a:xfrm>
            <a:off x="620395" y="711835"/>
            <a:ext cx="10711815" cy="965200"/>
          </a:xfrm>
          <a:prstGeom prst="rect">
            <a:avLst/>
          </a:prstGeom>
        </p:spPr>
        <p:txBody>
          <a:bodyPr vert="horz" lIns="90000" tIns="46800" rIns="90000" bIns="46800" rtlCol="0" anchor="b" anchorCtr="0"/>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zh-CN" altLang="zh-CN" sz="3200">
                <a:solidFill>
                  <a:schemeClr val="accent2"/>
                </a:solidFill>
                <a:latin typeface="+mn-ea"/>
                <a:ea typeface="+mn-ea"/>
              </a:rPr>
              <a:t>Acquisition of heterogeneous subsurface scattering material </a:t>
            </a:r>
            <a:endParaRPr lang="zh-CN" altLang="zh-CN" sz="3200">
              <a:solidFill>
                <a:schemeClr val="accent2"/>
              </a:solidFill>
              <a:latin typeface="+mn-ea"/>
              <a:ea typeface="+mn-ea"/>
            </a:endParaRPr>
          </a:p>
        </p:txBody>
      </p:sp>
      <p:sp>
        <p:nvSpPr>
          <p:cNvPr id="9" name="文本框 8"/>
          <p:cNvSpPr txBox="1"/>
          <p:nvPr/>
        </p:nvSpPr>
        <p:spPr>
          <a:xfrm>
            <a:off x="693420" y="1677035"/>
            <a:ext cx="10638790" cy="2642870"/>
          </a:xfrm>
          <a:prstGeom prst="rect">
            <a:avLst/>
          </a:prstGeom>
          <a:noFill/>
        </p:spPr>
        <p:txBody>
          <a:bodyPr wrap="square" rtlCol="0">
            <a:noAutofit/>
          </a:bodyPr>
          <a:p>
            <a:r>
              <a:rPr lang="en-US" altLang="zh-CN" sz="2400" b="1">
                <a:solidFill>
                  <a:schemeClr val="bg1"/>
                </a:solidFill>
                <a:latin typeface="+mn-ea"/>
                <a:sym typeface="+mn-ea"/>
              </a:rPr>
              <a:t>1.</a:t>
            </a:r>
            <a:r>
              <a:rPr lang="zh-CN" altLang="en-US" sz="2400" b="1">
                <a:solidFill>
                  <a:schemeClr val="bg1"/>
                </a:solidFill>
                <a:latin typeface="+mn-ea"/>
                <a:sym typeface="+mn-ea"/>
              </a:rPr>
              <a:t>Sampling with </a:t>
            </a:r>
            <a:r>
              <a:rPr lang="zh-CN" altLang="en-US" sz="2400" b="1">
                <a:solidFill>
                  <a:schemeClr val="accent3"/>
                </a:solidFill>
                <a:latin typeface="+mn-ea"/>
                <a:sym typeface="+mn-ea"/>
              </a:rPr>
              <a:t>laser projector</a:t>
            </a:r>
            <a:r>
              <a:rPr lang="zh-CN" altLang="en-US" sz="2400" b="1">
                <a:solidFill>
                  <a:schemeClr val="bg1"/>
                </a:solidFill>
                <a:latin typeface="+mn-ea"/>
                <a:sym typeface="+mn-ea"/>
              </a:rPr>
              <a:t> [Geosele et al 2004]</a:t>
            </a:r>
            <a:br>
              <a:rPr lang="zh-CN" altLang="en-US" sz="2400" b="1">
                <a:solidFill>
                  <a:schemeClr val="bg1"/>
                </a:solidFill>
                <a:latin typeface="+mn-ea"/>
                <a:sym typeface="+mn-ea"/>
              </a:rPr>
            </a:br>
            <a:r>
              <a:rPr lang="zh-CN" altLang="en-US" sz="2400" b="1">
                <a:solidFill>
                  <a:schemeClr val="bg1"/>
                </a:solidFill>
                <a:latin typeface="+mn-ea"/>
                <a:sym typeface="+mn-ea"/>
              </a:rPr>
              <a:t>2.Factored matrix representation, </a:t>
            </a:r>
            <a:r>
              <a:rPr lang="zh-CN" altLang="en-US" sz="2400" b="1">
                <a:solidFill>
                  <a:schemeClr val="accent3"/>
                </a:solidFill>
                <a:latin typeface="+mn-ea"/>
                <a:sym typeface="+mn-ea"/>
              </a:rPr>
              <a:t>projecting grid pattern</a:t>
            </a:r>
            <a:r>
              <a:rPr lang="zh-CN" altLang="en-US" sz="2400" b="1">
                <a:solidFill>
                  <a:schemeClr val="bg1"/>
                </a:solidFill>
                <a:latin typeface="+mn-ea"/>
                <a:sym typeface="+mn-ea"/>
              </a:rPr>
              <a:t> </a:t>
            </a:r>
            <a:endParaRPr lang="zh-CN" altLang="en-US" sz="2400" b="1">
              <a:solidFill>
                <a:schemeClr val="bg1"/>
              </a:solidFill>
              <a:latin typeface="+mn-ea"/>
              <a:sym typeface="+mn-ea"/>
            </a:endParaRPr>
          </a:p>
          <a:p>
            <a:r>
              <a:rPr lang="en-US" altLang="zh-CN" sz="2400" b="1">
                <a:solidFill>
                  <a:schemeClr val="bg1"/>
                </a:solidFill>
                <a:latin typeface="+mn-ea"/>
                <a:sym typeface="+mn-ea"/>
              </a:rPr>
              <a:t>[</a:t>
            </a:r>
            <a:r>
              <a:rPr lang="zh-CN" altLang="en-US" sz="2400" b="1">
                <a:solidFill>
                  <a:schemeClr val="bg1"/>
                </a:solidFill>
                <a:latin typeface="+mn-ea"/>
                <a:sym typeface="+mn-ea"/>
              </a:rPr>
              <a:t>Peers et al 2006</a:t>
            </a:r>
            <a:r>
              <a:rPr lang="en-US" altLang="zh-CN" sz="2400" b="1">
                <a:solidFill>
                  <a:schemeClr val="bg1"/>
                </a:solidFill>
                <a:latin typeface="+mn-ea"/>
                <a:sym typeface="+mn-ea"/>
              </a:rPr>
              <a:t>]</a:t>
            </a:r>
            <a:br>
              <a:rPr lang="zh-CN" altLang="en-US" sz="2400" b="1">
                <a:solidFill>
                  <a:schemeClr val="bg1"/>
                </a:solidFill>
                <a:latin typeface="+mn-ea"/>
                <a:sym typeface="+mn-ea"/>
              </a:rPr>
            </a:br>
            <a:r>
              <a:rPr lang="zh-CN" altLang="en-US" sz="2400" b="1">
                <a:solidFill>
                  <a:schemeClr val="bg1"/>
                </a:solidFill>
                <a:latin typeface="+mn-ea"/>
                <a:sym typeface="+mn-ea"/>
              </a:rPr>
              <a:t>3.Fit volume parameters to heterogeneous measurement</a:t>
            </a:r>
            <a:endParaRPr lang="zh-CN" altLang="en-US" sz="2400" b="1">
              <a:solidFill>
                <a:schemeClr val="bg1"/>
              </a:solidFill>
              <a:latin typeface="+mn-ea"/>
              <a:sym typeface="+mn-ea"/>
            </a:endParaRPr>
          </a:p>
          <a:p>
            <a:r>
              <a:rPr lang="en-US" altLang="zh-CN" sz="2400" b="1">
                <a:solidFill>
                  <a:schemeClr val="bg1"/>
                </a:solidFill>
                <a:latin typeface="+mn-ea"/>
                <a:sym typeface="+mn-ea"/>
              </a:rPr>
              <a:t>[</a:t>
            </a:r>
            <a:r>
              <a:rPr lang="zh-CN" altLang="en-US" sz="2400" b="1">
                <a:solidFill>
                  <a:schemeClr val="bg1"/>
                </a:solidFill>
                <a:latin typeface="+mn-ea"/>
                <a:sym typeface="+mn-ea"/>
              </a:rPr>
              <a:t>Wang et al 2008</a:t>
            </a:r>
            <a:r>
              <a:rPr lang="en-US" altLang="zh-CN" sz="2400" b="1">
                <a:solidFill>
                  <a:schemeClr val="bg1"/>
                </a:solidFill>
                <a:latin typeface="+mn-ea"/>
                <a:sym typeface="+mn-ea"/>
              </a:rPr>
              <a:t>]</a:t>
            </a:r>
            <a:br>
              <a:rPr lang="zh-CN" altLang="en-US" sz="2400" b="1">
                <a:solidFill>
                  <a:schemeClr val="bg1"/>
                </a:solidFill>
                <a:latin typeface="+mn-ea"/>
                <a:sym typeface="+mn-ea"/>
              </a:rPr>
            </a:br>
            <a:r>
              <a:rPr lang="zh-CN" altLang="en-US" sz="2400" b="1">
                <a:solidFill>
                  <a:schemeClr val="bg1"/>
                </a:solidFill>
                <a:latin typeface="+mn-ea"/>
                <a:sym typeface="+mn-ea"/>
              </a:rPr>
              <a:t>4.A reflective and a transmissive scattering profile </a:t>
            </a:r>
            <a:br>
              <a:rPr lang="zh-CN" altLang="en-US" sz="2400" b="1">
                <a:solidFill>
                  <a:schemeClr val="bg1"/>
                </a:solidFill>
                <a:latin typeface="+mn-ea"/>
                <a:sym typeface="+mn-ea"/>
              </a:rPr>
            </a:br>
            <a:r>
              <a:rPr lang="zh-CN" altLang="en-US" sz="2400" b="1">
                <a:solidFill>
                  <a:schemeClr val="bg1"/>
                </a:solidFill>
                <a:latin typeface="+mn-ea"/>
                <a:sym typeface="+mn-ea"/>
              </a:rPr>
              <a:t>[Hasan et al 2010</a:t>
            </a:r>
            <a:r>
              <a:rPr lang="en-US" altLang="zh-CN" sz="2400" b="1">
                <a:solidFill>
                  <a:schemeClr val="bg1"/>
                </a:solidFill>
                <a:latin typeface="+mn-ea"/>
                <a:sym typeface="+mn-ea"/>
              </a:rPr>
              <a:t>]</a:t>
            </a:r>
            <a:endParaRPr lang="en-US" altLang="zh-CN" sz="2400" b="1">
              <a:solidFill>
                <a:schemeClr val="bg1"/>
              </a:solidFill>
              <a:latin typeface="+mn-ea"/>
              <a:ea typeface="+mn-ea"/>
            </a:endParaRPr>
          </a:p>
          <a:p>
            <a:endParaRPr lang="en-US" altLang="zh-CN" sz="2400" b="1">
              <a:solidFill>
                <a:schemeClr val="bg1"/>
              </a:solidFill>
              <a:latin typeface="+mn-ea"/>
              <a:ea typeface="+mn-ea"/>
            </a:endParaRPr>
          </a:p>
        </p:txBody>
      </p:sp>
      <p:sp>
        <p:nvSpPr>
          <p:cNvPr id="10" name="文本框 9"/>
          <p:cNvSpPr txBox="1"/>
          <p:nvPr/>
        </p:nvSpPr>
        <p:spPr>
          <a:xfrm>
            <a:off x="819785" y="4352290"/>
            <a:ext cx="9813925" cy="368300"/>
          </a:xfrm>
          <a:prstGeom prst="rect">
            <a:avLst/>
          </a:prstGeom>
          <a:noFill/>
        </p:spPr>
        <p:txBody>
          <a:bodyPr wrap="square" rtlCol="0">
            <a:spAutoFit/>
          </a:bodyPr>
          <a:p>
            <a:r>
              <a:rPr lang="en-US" altLang="zh-CN" b="1">
                <a:solidFill>
                  <a:schemeClr val="accent3"/>
                </a:solidFill>
              </a:rPr>
              <a:t>Known Geometry, Specialized lighting, Simple model</a:t>
            </a:r>
            <a:r>
              <a:rPr lang="en-US" altLang="zh-CN" b="1">
                <a:solidFill>
                  <a:schemeClr val="bg1"/>
                </a:solidFill>
              </a:rPr>
              <a:t> (eg. assume no Fresnel term)</a:t>
            </a:r>
            <a:endParaRPr lang="en-US" altLang="zh-CN" b="1">
              <a:solidFill>
                <a:schemeClr val="bg1"/>
              </a:solidFill>
            </a:endParaRPr>
          </a:p>
        </p:txBody>
      </p:sp>
    </p:spTree>
    <p:custDataLst>
      <p:tags r:id="rId4"/>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副标题 2"/>
          <p:cNvSpPr>
            <a:spLocks noGrp="1"/>
          </p:cNvSpPr>
          <p:nvPr>
            <p:custDataLst>
              <p:tags r:id="rId1"/>
            </p:custDataLst>
          </p:nvPr>
        </p:nvSpPr>
        <p:spPr>
          <a:xfrm>
            <a:off x="-1148080" y="5302885"/>
            <a:ext cx="13670915" cy="3204210"/>
          </a:xfrm>
          <a:prstGeom prst="rect">
            <a:avLst/>
          </a:prstGeom>
          <a:effectLst/>
        </p:spPr>
        <p:txBody>
          <a:bodyPr vert="horz" lIns="90000" tIns="46800" rIns="90000" bIns="46800" rtlCol="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3800" b="1" spc="300">
                <a:solidFill>
                  <a:schemeClr val="accent2">
                    <a:alpha val="33000"/>
                  </a:schemeClr>
                </a:solidFill>
                <a:latin typeface="+mn-ea"/>
                <a:cs typeface="+mj-cs"/>
              </a:rPr>
              <a:t>Previous Work</a:t>
            </a:r>
            <a:endParaRPr lang="en-US" sz="13800" b="1" spc="300">
              <a:solidFill>
                <a:schemeClr val="accent2">
                  <a:alpha val="33000"/>
                </a:schemeClr>
              </a:solidFill>
              <a:latin typeface="+mn-ea"/>
              <a:cs typeface="+mj-cs"/>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2"/>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sz="4400">
                <a:solidFill>
                  <a:schemeClr val="accent2"/>
                </a:solidFill>
                <a:latin typeface="+mn-ea"/>
                <a:ea typeface="+mn-ea"/>
              </a:rPr>
              <a:t>Differentiable Rendering</a:t>
            </a:r>
            <a:r>
              <a:rPr lang="zh-CN" altLang="zh-CN" sz="4400">
                <a:solidFill>
                  <a:schemeClr val="accent2"/>
                </a:solidFill>
                <a:latin typeface="+mn-ea"/>
                <a:ea typeface="+mn-ea"/>
              </a:rPr>
              <a:t> </a:t>
            </a:r>
            <a:endParaRPr lang="en-US" altLang="zh-CN" sz="2800">
              <a:solidFill>
                <a:schemeClr val="accent2"/>
              </a:solidFill>
              <a:latin typeface="+mn-ea"/>
              <a:ea typeface="+mn-ea"/>
            </a:endParaRPr>
          </a:p>
        </p:txBody>
      </p:sp>
      <mc:AlternateContent xmlns:mc="http://schemas.openxmlformats.org/markup-compatibility/2006">
        <mc:Choice xmlns:a14="http://schemas.microsoft.com/office/drawing/2010/main" Requires="a14">
          <p:sp>
            <p:nvSpPr>
              <p:cNvPr id="13" name="文本框 12"/>
              <p:cNvSpPr txBox="1"/>
              <p:nvPr/>
            </p:nvSpPr>
            <p:spPr>
              <a:xfrm>
                <a:off x="5090096" y="3194304"/>
                <a:ext cx="2011680" cy="46926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a:fld id="{A014E3AA-ED43-4096-A193-A1A0533394C9}" type="mathplaceholder">
                        <a:rPr lang="zh-CN" altLang="en-US" i="1">
                          <a:latin typeface="Cambria Math" panose="02040503050406030204" charset="0"/>
                          <a:cs typeface="Cambria Math" panose="02040503050406030204" charset="0"/>
                        </a:rPr>
                        <a:t>在此处键入公式。</a:t>
                      </a:fld>
                    </m:oMath>
                  </m:oMathPara>
                </a14:m>
                <a:endParaRPr lang="zh-CN" altLang="en-US"/>
              </a:p>
            </p:txBody>
          </p:sp>
        </mc:Choice>
        <mc:Fallback>
          <p:sp>
            <p:nvSpPr>
              <p:cNvPr id="13" name="文本框 12"/>
              <p:cNvSpPr txBox="1">
                <a:spLocks noRot="1" noChangeAspect="1" noMove="1" noResize="1" noEditPoints="1" noAdjustHandles="1" noChangeArrowheads="1" noChangeShapeType="1" noTextEdit="1"/>
              </p:cNvSpPr>
              <p:nvPr/>
            </p:nvSpPr>
            <p:spPr>
              <a:xfrm>
                <a:off x="5090096" y="3194304"/>
                <a:ext cx="2011680" cy="469265"/>
              </a:xfrm>
              <a:prstGeom prst="rect">
                <a:avLst/>
              </a:prstGeom>
              <a:blipFill rotWithShape="1">
                <a:blip r:embed="rId3"/>
                <a:stretch>
                  <a:fillRect l="-28" t="-54" r="28" b="54"/>
                </a:stretch>
              </a:blipFill>
            </p:spPr>
            <p:txBody>
              <a:bodyPr/>
              <a:lstStyle/>
              <a:p>
                <a:r>
                  <a:rPr lang="zh-CN" altLang="en-US">
                    <a:noFill/>
                  </a:rPr>
                  <a:t> </a:t>
                </a:r>
              </a:p>
            </p:txBody>
          </p:sp>
        </mc:Fallback>
      </mc:AlternateContent>
      <p:pic>
        <p:nvPicPr>
          <p:cNvPr id="10" name="图片 9" descr="house3"/>
          <p:cNvPicPr>
            <a:picLocks noChangeAspect="1"/>
          </p:cNvPicPr>
          <p:nvPr>
            <p:custDataLst>
              <p:tags r:id="rId4"/>
            </p:custDataLst>
          </p:nvPr>
        </p:nvPicPr>
        <p:blipFill>
          <a:blip r:embed="rId5"/>
          <a:stretch>
            <a:fillRect/>
          </a:stretch>
        </p:blipFill>
        <p:spPr>
          <a:xfrm>
            <a:off x="924560" y="1826260"/>
            <a:ext cx="3456940" cy="3052445"/>
          </a:xfrm>
          <a:prstGeom prst="rect">
            <a:avLst/>
          </a:prstGeom>
        </p:spPr>
      </p:pic>
    </p:spTree>
    <p:custDataLst>
      <p:tags r:id="rId6"/>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2"/>
          <a:stretch>
            <a:fillRect/>
          </a:stretch>
        </p:blipFill>
        <p:spPr>
          <a:xfrm>
            <a:off x="6901180" y="1050290"/>
            <a:ext cx="4596765" cy="1125855"/>
          </a:xfrm>
          <a:prstGeom prst="rect">
            <a:avLst/>
          </a:prstGeom>
        </p:spPr>
      </p:pic>
      <p:sp>
        <p:nvSpPr>
          <p:cNvPr id="4" name="副标题 2"/>
          <p:cNvSpPr>
            <a:spLocks noGrp="1"/>
          </p:cNvSpPr>
          <p:nvPr>
            <p:custDataLst>
              <p:tags r:id="rId3"/>
            </p:custDataLst>
          </p:nvPr>
        </p:nvSpPr>
        <p:spPr>
          <a:xfrm>
            <a:off x="-1148080" y="5302885"/>
            <a:ext cx="13670915" cy="3204210"/>
          </a:xfrm>
          <a:prstGeom prst="rect">
            <a:avLst/>
          </a:prstGeom>
          <a:effectLst/>
        </p:spPr>
        <p:txBody>
          <a:bodyPr vert="horz" lIns="90000" tIns="46800" rIns="90000" bIns="46800" rtlCol="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3800" b="1" spc="300">
                <a:solidFill>
                  <a:schemeClr val="accent2">
                    <a:alpha val="33000"/>
                  </a:schemeClr>
                </a:solidFill>
                <a:latin typeface="+mn-ea"/>
                <a:cs typeface="+mj-cs"/>
              </a:rPr>
              <a:t>Previous Work</a:t>
            </a:r>
            <a:endParaRPr lang="en-US" sz="13800" b="1" spc="300">
              <a:solidFill>
                <a:schemeClr val="accent2">
                  <a:alpha val="33000"/>
                </a:schemeClr>
              </a:solidFill>
              <a:latin typeface="+mn-ea"/>
              <a:cs typeface="+mj-cs"/>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4"/>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sz="4400">
                <a:solidFill>
                  <a:schemeClr val="accent2"/>
                </a:solidFill>
                <a:latin typeface="+mn-ea"/>
                <a:ea typeface="+mn-ea"/>
              </a:rPr>
              <a:t>Differentiable Rendering</a:t>
            </a:r>
            <a:r>
              <a:rPr lang="zh-CN" altLang="zh-CN" sz="4400">
                <a:solidFill>
                  <a:schemeClr val="accent2"/>
                </a:solidFill>
                <a:latin typeface="+mn-ea"/>
                <a:ea typeface="+mn-ea"/>
              </a:rPr>
              <a:t> </a:t>
            </a:r>
            <a:endParaRPr lang="en-US" altLang="zh-CN" sz="2800">
              <a:solidFill>
                <a:schemeClr val="accent2"/>
              </a:solidFill>
              <a:latin typeface="+mn-ea"/>
              <a:ea typeface="+mn-ea"/>
            </a:endParaRPr>
          </a:p>
        </p:txBody>
      </p:sp>
      <mc:AlternateContent xmlns:mc="http://schemas.openxmlformats.org/markup-compatibility/2006">
        <mc:Choice xmlns:a14="http://schemas.microsoft.com/office/drawing/2010/main" Requires="a14">
          <p:sp>
            <p:nvSpPr>
              <p:cNvPr id="13" name="文本框 12"/>
              <p:cNvSpPr txBox="1"/>
              <p:nvPr/>
            </p:nvSpPr>
            <p:spPr>
              <a:xfrm>
                <a:off x="5090096" y="3194304"/>
                <a:ext cx="2011680" cy="46926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a:fld id="{A014E3AA-ED43-4096-A193-A1A0533394C9}" type="mathplaceholder">
                        <a:rPr lang="zh-CN" altLang="en-US" i="1">
                          <a:latin typeface="Cambria Math" panose="02040503050406030204" charset="0"/>
                          <a:cs typeface="Cambria Math" panose="02040503050406030204" charset="0"/>
                        </a:rPr>
                        <a:t>在此处键入公式。</a:t>
                      </a:fld>
                    </m:oMath>
                  </m:oMathPara>
                </a14:m>
                <a:endParaRPr lang="zh-CN" altLang="en-US"/>
              </a:p>
            </p:txBody>
          </p:sp>
        </mc:Choice>
        <mc:Fallback>
          <p:sp>
            <p:nvSpPr>
              <p:cNvPr id="13" name="文本框 12"/>
              <p:cNvSpPr txBox="1">
                <a:spLocks noRot="1" noChangeAspect="1" noMove="1" noResize="1" noEditPoints="1" noAdjustHandles="1" noChangeArrowheads="1" noChangeShapeType="1" noTextEdit="1"/>
              </p:cNvSpPr>
              <p:nvPr/>
            </p:nvSpPr>
            <p:spPr>
              <a:xfrm>
                <a:off x="5090096" y="3194304"/>
                <a:ext cx="2011680" cy="469265"/>
              </a:xfrm>
              <a:prstGeom prst="rect">
                <a:avLst/>
              </a:prstGeom>
              <a:blipFill rotWithShape="1">
                <a:blip r:embed="rId5"/>
                <a:stretch>
                  <a:fillRect l="-28" t="-54" r="28" b="54"/>
                </a:stretch>
              </a:blipFill>
            </p:spPr>
            <p:txBody>
              <a:bodyPr/>
              <a:lstStyle/>
              <a:p>
                <a:r>
                  <a:rPr lang="zh-CN" altLang="en-US">
                    <a:noFill/>
                  </a:rPr>
                  <a:t> </a:t>
                </a:r>
              </a:p>
            </p:txBody>
          </p:sp>
        </mc:Fallback>
      </mc:AlternateContent>
      <p:pic>
        <p:nvPicPr>
          <p:cNvPr id="7" name="图片 6" descr="123"/>
          <p:cNvPicPr>
            <a:picLocks noChangeAspect="1"/>
          </p:cNvPicPr>
          <p:nvPr/>
        </p:nvPicPr>
        <p:blipFill>
          <a:blip r:embed="rId6"/>
          <a:stretch>
            <a:fillRect/>
          </a:stretch>
        </p:blipFill>
        <p:spPr>
          <a:xfrm>
            <a:off x="4381500" y="2176145"/>
            <a:ext cx="6780530" cy="2228850"/>
          </a:xfrm>
          <a:prstGeom prst="rect">
            <a:avLst/>
          </a:prstGeom>
        </p:spPr>
      </p:pic>
      <p:pic>
        <p:nvPicPr>
          <p:cNvPr id="8" name="图片 7" descr="house3"/>
          <p:cNvPicPr>
            <a:picLocks noChangeAspect="1"/>
          </p:cNvPicPr>
          <p:nvPr>
            <p:custDataLst>
              <p:tags r:id="rId7"/>
            </p:custDataLst>
          </p:nvPr>
        </p:nvPicPr>
        <p:blipFill>
          <a:blip r:embed="rId8"/>
          <a:stretch>
            <a:fillRect/>
          </a:stretch>
        </p:blipFill>
        <p:spPr>
          <a:xfrm>
            <a:off x="924560" y="1826260"/>
            <a:ext cx="3456940" cy="3052445"/>
          </a:xfrm>
          <a:prstGeom prst="rect">
            <a:avLst/>
          </a:prstGeom>
        </p:spPr>
      </p:pic>
    </p:spTree>
    <p:custDataLst>
      <p:tags r:id="rId9"/>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916430" y="4404360"/>
            <a:ext cx="8299450" cy="1245235"/>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6901180" y="1050290"/>
            <a:ext cx="4596765" cy="1125855"/>
          </a:xfrm>
          <a:prstGeom prst="rect">
            <a:avLst/>
          </a:prstGeom>
        </p:spPr>
      </p:pic>
      <p:sp>
        <p:nvSpPr>
          <p:cNvPr id="4" name="副标题 2"/>
          <p:cNvSpPr>
            <a:spLocks noGrp="1"/>
          </p:cNvSpPr>
          <p:nvPr>
            <p:custDataLst>
              <p:tags r:id="rId5"/>
            </p:custDataLst>
          </p:nvPr>
        </p:nvSpPr>
        <p:spPr>
          <a:xfrm>
            <a:off x="-1148080" y="5302885"/>
            <a:ext cx="13670915" cy="3204210"/>
          </a:xfrm>
          <a:prstGeom prst="rect">
            <a:avLst/>
          </a:prstGeom>
          <a:effectLst/>
        </p:spPr>
        <p:txBody>
          <a:bodyPr vert="horz" lIns="90000" tIns="46800" rIns="90000" bIns="46800" rtlCol="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3800" b="1" spc="300">
                <a:solidFill>
                  <a:schemeClr val="accent2">
                    <a:alpha val="33000"/>
                  </a:schemeClr>
                </a:solidFill>
                <a:latin typeface="+mn-ea"/>
                <a:cs typeface="+mj-cs"/>
              </a:rPr>
              <a:t>Previous Work</a:t>
            </a:r>
            <a:endParaRPr lang="en-US" sz="13800" b="1" spc="300">
              <a:solidFill>
                <a:schemeClr val="accent2">
                  <a:alpha val="33000"/>
                </a:schemeClr>
              </a:solidFill>
              <a:latin typeface="+mn-ea"/>
              <a:cs typeface="+mj-cs"/>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6"/>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sz="4400">
                <a:solidFill>
                  <a:schemeClr val="accent2"/>
                </a:solidFill>
                <a:latin typeface="+mn-ea"/>
                <a:ea typeface="+mn-ea"/>
              </a:rPr>
              <a:t>Differentiable Rendering</a:t>
            </a:r>
            <a:r>
              <a:rPr lang="zh-CN" altLang="zh-CN" sz="4400">
                <a:solidFill>
                  <a:schemeClr val="accent2"/>
                </a:solidFill>
                <a:latin typeface="+mn-ea"/>
                <a:ea typeface="+mn-ea"/>
              </a:rPr>
              <a:t> </a:t>
            </a:r>
            <a:endParaRPr lang="en-US" altLang="zh-CN" sz="2800">
              <a:solidFill>
                <a:schemeClr val="accent2"/>
              </a:solidFill>
              <a:latin typeface="+mn-ea"/>
              <a:ea typeface="+mn-ea"/>
            </a:endParaRPr>
          </a:p>
        </p:txBody>
      </p:sp>
      <mc:AlternateContent xmlns:mc="http://schemas.openxmlformats.org/markup-compatibility/2006">
        <mc:Choice xmlns:a14="http://schemas.microsoft.com/office/drawing/2010/main" Requires="a14">
          <p:sp>
            <p:nvSpPr>
              <p:cNvPr id="13" name="文本框 12"/>
              <p:cNvSpPr txBox="1"/>
              <p:nvPr/>
            </p:nvSpPr>
            <p:spPr>
              <a:xfrm>
                <a:off x="5090096" y="3194304"/>
                <a:ext cx="2011680" cy="46926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a:fld id="{A014E3AA-ED43-4096-A193-A1A0533394C9}" type="mathplaceholder">
                        <a:rPr lang="zh-CN" altLang="en-US" i="1">
                          <a:latin typeface="Cambria Math" panose="02040503050406030204" charset="0"/>
                          <a:cs typeface="Cambria Math" panose="02040503050406030204" charset="0"/>
                        </a:rPr>
                        <a:t>在此处键入公式。</a:t>
                      </a:fld>
                    </m:oMath>
                  </m:oMathPara>
                </a14:m>
                <a:endParaRPr lang="zh-CN" altLang="en-US"/>
              </a:p>
            </p:txBody>
          </p:sp>
        </mc:Choice>
        <mc:Fallback>
          <p:sp>
            <p:nvSpPr>
              <p:cNvPr id="13" name="文本框 12"/>
              <p:cNvSpPr txBox="1">
                <a:spLocks noRot="1" noChangeAspect="1" noMove="1" noResize="1" noEditPoints="1" noAdjustHandles="1" noChangeArrowheads="1" noChangeShapeType="1" noTextEdit="1"/>
              </p:cNvSpPr>
              <p:nvPr/>
            </p:nvSpPr>
            <p:spPr>
              <a:xfrm>
                <a:off x="5090096" y="3194304"/>
                <a:ext cx="2011680" cy="469265"/>
              </a:xfrm>
              <a:prstGeom prst="rect">
                <a:avLst/>
              </a:prstGeom>
              <a:blipFill rotWithShape="1">
                <a:blip r:embed="rId7"/>
                <a:stretch>
                  <a:fillRect l="-28" t="-54" r="28" b="54"/>
                </a:stretch>
              </a:blipFill>
            </p:spPr>
            <p:txBody>
              <a:bodyPr/>
              <a:lstStyle/>
              <a:p>
                <a:r>
                  <a:rPr lang="zh-CN" altLang="en-US">
                    <a:noFill/>
                  </a:rPr>
                  <a:t> </a:t>
                </a:r>
              </a:p>
            </p:txBody>
          </p:sp>
        </mc:Fallback>
      </mc:AlternateContent>
      <p:pic>
        <p:nvPicPr>
          <p:cNvPr id="3" name="图片 2" descr="house3"/>
          <p:cNvPicPr>
            <a:picLocks noChangeAspect="1"/>
          </p:cNvPicPr>
          <p:nvPr/>
        </p:nvPicPr>
        <p:blipFill>
          <a:blip r:embed="rId8"/>
          <a:stretch>
            <a:fillRect/>
          </a:stretch>
        </p:blipFill>
        <p:spPr>
          <a:xfrm>
            <a:off x="924560" y="1826260"/>
            <a:ext cx="3456940" cy="3052445"/>
          </a:xfrm>
          <a:prstGeom prst="rect">
            <a:avLst/>
          </a:prstGeom>
        </p:spPr>
      </p:pic>
      <p:pic>
        <p:nvPicPr>
          <p:cNvPr id="7" name="图片 6" descr="123"/>
          <p:cNvPicPr>
            <a:picLocks noChangeAspect="1"/>
          </p:cNvPicPr>
          <p:nvPr/>
        </p:nvPicPr>
        <p:blipFill>
          <a:blip r:embed="rId9"/>
          <a:stretch>
            <a:fillRect/>
          </a:stretch>
        </p:blipFill>
        <p:spPr>
          <a:xfrm>
            <a:off x="4381500" y="2176145"/>
            <a:ext cx="6780530" cy="2228850"/>
          </a:xfrm>
          <a:prstGeom prst="rect">
            <a:avLst/>
          </a:prstGeom>
        </p:spPr>
      </p:pic>
    </p:spTree>
    <p:custDataLst>
      <p:tags r:id="rId10"/>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916430" y="4404360"/>
            <a:ext cx="8299450" cy="1245235"/>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6901180" y="1050290"/>
            <a:ext cx="4596765" cy="1125855"/>
          </a:xfrm>
          <a:prstGeom prst="rect">
            <a:avLst/>
          </a:prstGeom>
        </p:spPr>
      </p:pic>
      <p:sp>
        <p:nvSpPr>
          <p:cNvPr id="4" name="副标题 2"/>
          <p:cNvSpPr>
            <a:spLocks noGrp="1"/>
          </p:cNvSpPr>
          <p:nvPr>
            <p:custDataLst>
              <p:tags r:id="rId5"/>
            </p:custDataLst>
          </p:nvPr>
        </p:nvSpPr>
        <p:spPr>
          <a:xfrm>
            <a:off x="-1148080" y="5302885"/>
            <a:ext cx="13670915" cy="3204210"/>
          </a:xfrm>
          <a:prstGeom prst="rect">
            <a:avLst/>
          </a:prstGeom>
          <a:effectLst/>
        </p:spPr>
        <p:txBody>
          <a:bodyPr vert="horz" lIns="90000" tIns="46800" rIns="90000" bIns="46800" rtlCol="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3800" b="1" spc="300">
                <a:solidFill>
                  <a:schemeClr val="accent2">
                    <a:alpha val="33000"/>
                  </a:schemeClr>
                </a:solidFill>
                <a:latin typeface="+mn-ea"/>
                <a:cs typeface="+mj-cs"/>
              </a:rPr>
              <a:t>Previous Work</a:t>
            </a:r>
            <a:endParaRPr lang="en-US" sz="13800" b="1" spc="300">
              <a:solidFill>
                <a:schemeClr val="accent2">
                  <a:alpha val="33000"/>
                </a:schemeClr>
              </a:solidFill>
              <a:latin typeface="+mn-ea"/>
              <a:cs typeface="+mj-cs"/>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6"/>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sz="4400">
                <a:solidFill>
                  <a:schemeClr val="accent2"/>
                </a:solidFill>
                <a:latin typeface="+mn-ea"/>
                <a:ea typeface="+mn-ea"/>
              </a:rPr>
              <a:t>Differentiable Rendering</a:t>
            </a:r>
            <a:r>
              <a:rPr lang="zh-CN" altLang="zh-CN" sz="4400">
                <a:solidFill>
                  <a:schemeClr val="accent2"/>
                </a:solidFill>
                <a:latin typeface="+mn-ea"/>
                <a:ea typeface="+mn-ea"/>
              </a:rPr>
              <a:t> </a:t>
            </a:r>
            <a:endParaRPr lang="en-US" altLang="zh-CN" sz="2800">
              <a:solidFill>
                <a:schemeClr val="accent2"/>
              </a:solidFill>
              <a:latin typeface="+mn-ea"/>
              <a:ea typeface="+mn-ea"/>
            </a:endParaRPr>
          </a:p>
        </p:txBody>
      </p:sp>
      <mc:AlternateContent xmlns:mc="http://schemas.openxmlformats.org/markup-compatibility/2006">
        <mc:Choice xmlns:a14="http://schemas.microsoft.com/office/drawing/2010/main" Requires="a14">
          <p:sp>
            <p:nvSpPr>
              <p:cNvPr id="13" name="文本框 12"/>
              <p:cNvSpPr txBox="1"/>
              <p:nvPr/>
            </p:nvSpPr>
            <p:spPr>
              <a:xfrm>
                <a:off x="5090096" y="3194304"/>
                <a:ext cx="2011680" cy="46926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a:fld id="{A014E3AA-ED43-4096-A193-A1A0533394C9}" type="mathplaceholder">
                        <a:rPr lang="zh-CN" altLang="en-US" i="1">
                          <a:latin typeface="Cambria Math" panose="02040503050406030204" charset="0"/>
                          <a:cs typeface="Cambria Math" panose="02040503050406030204" charset="0"/>
                        </a:rPr>
                        <a:t>在此处键入公式。</a:t>
                      </a:fld>
                    </m:oMath>
                  </m:oMathPara>
                </a14:m>
                <a:endParaRPr lang="zh-CN" altLang="en-US"/>
              </a:p>
            </p:txBody>
          </p:sp>
        </mc:Choice>
        <mc:Fallback>
          <p:sp>
            <p:nvSpPr>
              <p:cNvPr id="13" name="文本框 12"/>
              <p:cNvSpPr txBox="1">
                <a:spLocks noRot="1" noChangeAspect="1" noMove="1" noResize="1" noEditPoints="1" noAdjustHandles="1" noChangeArrowheads="1" noChangeShapeType="1" noTextEdit="1"/>
              </p:cNvSpPr>
              <p:nvPr/>
            </p:nvSpPr>
            <p:spPr>
              <a:xfrm>
                <a:off x="5090096" y="3194304"/>
                <a:ext cx="2011680" cy="469265"/>
              </a:xfrm>
              <a:prstGeom prst="rect">
                <a:avLst/>
              </a:prstGeom>
              <a:blipFill rotWithShape="1">
                <a:blip r:embed="rId7"/>
                <a:stretch>
                  <a:fillRect l="-28" t="-54" r="28" b="54"/>
                </a:stretch>
              </a:blipFill>
            </p:spPr>
            <p:txBody>
              <a:bodyPr/>
              <a:lstStyle/>
              <a:p>
                <a:r>
                  <a:rPr lang="zh-CN" altLang="en-US">
                    <a:noFill/>
                  </a:rPr>
                  <a:t> </a:t>
                </a:r>
              </a:p>
            </p:txBody>
          </p:sp>
        </mc:Fallback>
      </mc:AlternateContent>
      <p:pic>
        <p:nvPicPr>
          <p:cNvPr id="3" name="图片 2" descr="house3"/>
          <p:cNvPicPr>
            <a:picLocks noChangeAspect="1"/>
          </p:cNvPicPr>
          <p:nvPr/>
        </p:nvPicPr>
        <p:blipFill>
          <a:blip r:embed="rId8"/>
          <a:stretch>
            <a:fillRect/>
          </a:stretch>
        </p:blipFill>
        <p:spPr>
          <a:xfrm>
            <a:off x="924560" y="1826260"/>
            <a:ext cx="3456940" cy="3052445"/>
          </a:xfrm>
          <a:prstGeom prst="rect">
            <a:avLst/>
          </a:prstGeom>
        </p:spPr>
      </p:pic>
      <p:pic>
        <p:nvPicPr>
          <p:cNvPr id="7" name="图片 6" descr="123"/>
          <p:cNvPicPr>
            <a:picLocks noChangeAspect="1"/>
          </p:cNvPicPr>
          <p:nvPr/>
        </p:nvPicPr>
        <p:blipFill>
          <a:blip r:embed="rId9"/>
          <a:stretch>
            <a:fillRect/>
          </a:stretch>
        </p:blipFill>
        <p:spPr>
          <a:xfrm>
            <a:off x="4381500" y="2176145"/>
            <a:ext cx="6780530" cy="2228850"/>
          </a:xfrm>
          <a:prstGeom prst="rect">
            <a:avLst/>
          </a:prstGeom>
        </p:spPr>
      </p:pic>
      <p:sp>
        <p:nvSpPr>
          <p:cNvPr id="8" name="文本框 7"/>
          <p:cNvSpPr txBox="1"/>
          <p:nvPr/>
        </p:nvSpPr>
        <p:spPr>
          <a:xfrm>
            <a:off x="3705860" y="4479925"/>
            <a:ext cx="6315710" cy="460375"/>
          </a:xfrm>
          <a:prstGeom prst="rect">
            <a:avLst/>
          </a:prstGeom>
          <a:noFill/>
        </p:spPr>
        <p:txBody>
          <a:bodyPr wrap="square" rtlCol="0">
            <a:spAutoFit/>
          </a:bodyPr>
          <a:p>
            <a:r>
              <a:rPr lang="en-US" altLang="zh-CN" sz="2400" b="1">
                <a:solidFill>
                  <a:srgbClr val="C00000"/>
                </a:solidFill>
              </a:rPr>
              <a:t>no special shape, no special lighting</a:t>
            </a:r>
            <a:endParaRPr lang="en-US" altLang="zh-CN" sz="2400" b="1">
              <a:solidFill>
                <a:srgbClr val="C00000"/>
              </a:solidFill>
            </a:endParaRPr>
          </a:p>
        </p:txBody>
      </p:sp>
    </p:spTree>
    <p:custDataLst>
      <p:tags r:id="rId10"/>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1198800" y="2692990"/>
            <a:ext cx="9799200" cy="1472400"/>
          </a:xfrm>
        </p:spPr>
        <p:txBody>
          <a:bodyPr/>
          <a:p>
            <a:r>
              <a:rPr lang="en-US" sz="6600" b="1" spc="300">
                <a:solidFill>
                  <a:schemeClr val="accent2"/>
                </a:solidFill>
                <a:latin typeface="+mn-ea"/>
                <a:cs typeface="+mj-cs"/>
              </a:rPr>
              <a:t>Challenges</a:t>
            </a:r>
            <a:endParaRPr lang="en-US" sz="6600" b="1" spc="300">
              <a:solidFill>
                <a:schemeClr val="accent2"/>
              </a:solidFill>
              <a:latin typeface="+mn-ea"/>
              <a:cs typeface="+mj-cs"/>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dirty="0"/>
          </a:p>
        </p:txBody>
      </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副标题 2"/>
          <p:cNvSpPr>
            <a:spLocks noGrp="1"/>
          </p:cNvSpPr>
          <p:nvPr>
            <p:custDataLst>
              <p:tags r:id="rId1"/>
            </p:custDataLst>
          </p:nvPr>
        </p:nvSpPr>
        <p:spPr>
          <a:xfrm>
            <a:off x="-1148080" y="5302885"/>
            <a:ext cx="13670915" cy="3204210"/>
          </a:xfrm>
          <a:prstGeom prst="rect">
            <a:avLst/>
          </a:prstGeom>
          <a:effectLst/>
        </p:spPr>
        <p:txBody>
          <a:bodyPr vert="horz" lIns="90000" tIns="46800" rIns="90000" bIns="46800" rtlCol="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3800" b="1" spc="300">
                <a:solidFill>
                  <a:schemeClr val="accent2">
                    <a:alpha val="33000"/>
                  </a:schemeClr>
                </a:solidFill>
                <a:latin typeface="+mn-ea"/>
                <a:cs typeface="+mj-cs"/>
              </a:rPr>
              <a:t>Challenges</a:t>
            </a:r>
            <a:endParaRPr lang="en-US" sz="13800" b="1" spc="300">
              <a:solidFill>
                <a:schemeClr val="accent2">
                  <a:alpha val="33000"/>
                </a:schemeClr>
              </a:solidFill>
              <a:latin typeface="+mn-ea"/>
              <a:cs typeface="+mj-cs"/>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2"/>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sz="4400">
                <a:solidFill>
                  <a:schemeClr val="accent2"/>
                </a:solidFill>
                <a:latin typeface="+mn-ea"/>
                <a:ea typeface="+mn-ea"/>
              </a:rPr>
              <a:t>Noise / expensive rendering</a:t>
            </a:r>
            <a:r>
              <a:rPr lang="zh-CN" altLang="zh-CN" sz="4400">
                <a:solidFill>
                  <a:schemeClr val="accent2"/>
                </a:solidFill>
                <a:latin typeface="+mn-ea"/>
                <a:ea typeface="+mn-ea"/>
              </a:rPr>
              <a:t> </a:t>
            </a:r>
            <a:endParaRPr lang="en-US" altLang="zh-CN" sz="2800">
              <a:solidFill>
                <a:schemeClr val="accent2"/>
              </a:solidFill>
              <a:latin typeface="+mn-ea"/>
              <a:ea typeface="+mn-ea"/>
            </a:endParaRPr>
          </a:p>
        </p:txBody>
      </p:sp>
      <mc:AlternateContent xmlns:mc="http://schemas.openxmlformats.org/markup-compatibility/2006">
        <mc:Choice xmlns:a14="http://schemas.microsoft.com/office/drawing/2010/main" Requires="a14">
          <p:sp>
            <p:nvSpPr>
              <p:cNvPr id="13" name="文本框 12"/>
              <p:cNvSpPr txBox="1"/>
              <p:nvPr/>
            </p:nvSpPr>
            <p:spPr>
              <a:xfrm>
                <a:off x="5090096" y="3194304"/>
                <a:ext cx="2011680" cy="46926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a:fld id="{A014E3AA-ED43-4096-A193-A1A0533394C9}" type="mathplaceholder">
                        <a:rPr lang="zh-CN" altLang="en-US" i="1">
                          <a:latin typeface="Cambria Math" panose="02040503050406030204" charset="0"/>
                          <a:cs typeface="Cambria Math" panose="02040503050406030204" charset="0"/>
                        </a:rPr>
                        <a:t>在此处键入公式。</a:t>
                      </a:fld>
                    </m:oMath>
                  </m:oMathPara>
                </a14:m>
                <a:endParaRPr lang="zh-CN" altLang="en-US"/>
              </a:p>
            </p:txBody>
          </p:sp>
        </mc:Choice>
        <mc:Fallback>
          <p:sp>
            <p:nvSpPr>
              <p:cNvPr id="13" name="文本框 12"/>
              <p:cNvSpPr txBox="1">
                <a:spLocks noRot="1" noChangeAspect="1" noMove="1" noResize="1" noEditPoints="1" noAdjustHandles="1" noChangeArrowheads="1" noChangeShapeType="1" noTextEdit="1"/>
              </p:cNvSpPr>
              <p:nvPr/>
            </p:nvSpPr>
            <p:spPr>
              <a:xfrm>
                <a:off x="5090096" y="3194304"/>
                <a:ext cx="2011680" cy="469265"/>
              </a:xfrm>
              <a:prstGeom prst="rect">
                <a:avLst/>
              </a:prstGeom>
              <a:blipFill rotWithShape="1">
                <a:blip r:embed="rId3"/>
                <a:stretch>
                  <a:fillRect l="-28" t="-54" r="28" b="54"/>
                </a:stretch>
              </a:blipFill>
            </p:spPr>
            <p:txBody>
              <a:bodyPr/>
              <a:lstStyle/>
              <a:p>
                <a:r>
                  <a:rPr lang="zh-CN" altLang="en-US">
                    <a:noFill/>
                  </a:rPr>
                  <a:t> </a:t>
                </a:r>
              </a:p>
            </p:txBody>
          </p:sp>
        </mc:Fallback>
      </mc:AlternateContent>
      <p:pic>
        <p:nvPicPr>
          <p:cNvPr id="2" name="图片 1"/>
          <p:cNvPicPr>
            <a:picLocks noChangeAspect="1"/>
          </p:cNvPicPr>
          <p:nvPr>
            <p:custDataLst>
              <p:tags r:id="rId4"/>
            </p:custDataLst>
          </p:nvPr>
        </p:nvPicPr>
        <p:blipFill>
          <a:blip r:embed="rId5"/>
          <a:stretch>
            <a:fillRect/>
          </a:stretch>
        </p:blipFill>
        <p:spPr>
          <a:xfrm>
            <a:off x="3978275" y="1550035"/>
            <a:ext cx="3923665" cy="3816350"/>
          </a:xfrm>
          <a:prstGeom prst="rect">
            <a:avLst/>
          </a:prstGeom>
          <a:ln w="28575" cmpd="sng">
            <a:solidFill>
              <a:schemeClr val="bg1"/>
            </a:solidFill>
            <a:prstDash val="solid"/>
          </a:ln>
        </p:spPr>
      </p:pic>
      <p:sp>
        <p:nvSpPr>
          <p:cNvPr id="3" name="文本框 2"/>
          <p:cNvSpPr txBox="1"/>
          <p:nvPr/>
        </p:nvSpPr>
        <p:spPr>
          <a:xfrm>
            <a:off x="4474845" y="5594350"/>
            <a:ext cx="3242945" cy="460375"/>
          </a:xfrm>
          <a:prstGeom prst="rect">
            <a:avLst/>
          </a:prstGeom>
          <a:noFill/>
        </p:spPr>
        <p:txBody>
          <a:bodyPr wrap="square" rtlCol="0">
            <a:spAutoFit/>
          </a:bodyPr>
          <a:p>
            <a:r>
              <a:rPr lang="en-US" altLang="zh-CN" sz="2400" b="1">
                <a:solidFill>
                  <a:schemeClr val="bg1"/>
                </a:solidFill>
                <a:latin typeface="+mj-ea"/>
                <a:ea typeface="+mj-ea"/>
              </a:rPr>
              <a:t>Monte carlo noise</a:t>
            </a:r>
            <a:endParaRPr lang="en-US" altLang="zh-CN" sz="2400" b="1">
              <a:solidFill>
                <a:schemeClr val="bg1"/>
              </a:solidFill>
              <a:latin typeface="+mj-ea"/>
              <a:ea typeface="+mj-ea"/>
            </a:endParaRPr>
          </a:p>
        </p:txBody>
      </p:sp>
    </p:spTree>
    <p:custDataLst>
      <p:tags r:id="rId6"/>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085850" y="2391410"/>
            <a:ext cx="10190480" cy="3390900"/>
          </a:xfrm>
          <a:prstGeom prst="rect">
            <a:avLst/>
          </a:prstGeom>
        </p:spPr>
      </p:pic>
      <p:sp>
        <p:nvSpPr>
          <p:cNvPr id="4" name="副标题 2"/>
          <p:cNvSpPr>
            <a:spLocks noGrp="1"/>
          </p:cNvSpPr>
          <p:nvPr>
            <p:custDataLst>
              <p:tags r:id="rId3"/>
            </p:custDataLst>
          </p:nvPr>
        </p:nvSpPr>
        <p:spPr>
          <a:xfrm>
            <a:off x="-1148080" y="5302885"/>
            <a:ext cx="13670915" cy="3204210"/>
          </a:xfrm>
          <a:prstGeom prst="rect">
            <a:avLst/>
          </a:prstGeom>
          <a:effectLst/>
        </p:spPr>
        <p:txBody>
          <a:bodyPr vert="horz" lIns="90000" tIns="46800" rIns="90000" bIns="46800" rtlCol="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3800" b="1" spc="300">
                <a:solidFill>
                  <a:schemeClr val="accent2">
                    <a:alpha val="33000"/>
                  </a:schemeClr>
                </a:solidFill>
                <a:latin typeface="+mn-ea"/>
                <a:cs typeface="+mj-cs"/>
              </a:rPr>
              <a:t>Challenges</a:t>
            </a:r>
            <a:endParaRPr lang="en-US" sz="13800" b="1" spc="300">
              <a:solidFill>
                <a:schemeClr val="accent2">
                  <a:alpha val="33000"/>
                </a:schemeClr>
              </a:solidFill>
              <a:latin typeface="+mn-ea"/>
              <a:cs typeface="+mj-cs"/>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4"/>
            </p:custDataLst>
          </p:nvPr>
        </p:nvSpPr>
        <p:spPr>
          <a:xfrm>
            <a:off x="620395" y="1035050"/>
            <a:ext cx="10514965" cy="965200"/>
          </a:xfrm>
          <a:prstGeom prst="rect">
            <a:avLst/>
          </a:prstGeom>
        </p:spPr>
        <p:txBody>
          <a:bodyPr vert="horz" lIns="90000" tIns="46800" rIns="90000" bIns="46800" rtlCol="0" anchor="b" anchorCtr="0"/>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sz="4400">
                <a:solidFill>
                  <a:schemeClr val="accent2"/>
                </a:solidFill>
                <a:latin typeface="+mn-ea"/>
                <a:ea typeface="+mn-ea"/>
              </a:rPr>
              <a:t>Need varied lighting and longer paths so cannot avoid shadows</a:t>
            </a:r>
            <a:r>
              <a:rPr lang="zh-CN" altLang="zh-CN" sz="4400">
                <a:solidFill>
                  <a:schemeClr val="accent2"/>
                </a:solidFill>
                <a:latin typeface="+mn-ea"/>
                <a:ea typeface="+mn-ea"/>
              </a:rPr>
              <a:t> </a:t>
            </a:r>
            <a:endParaRPr lang="zh-CN" altLang="zh-CN" sz="4400">
              <a:solidFill>
                <a:schemeClr val="accent2"/>
              </a:solidFill>
              <a:latin typeface="+mn-ea"/>
              <a:ea typeface="+mn-ea"/>
            </a:endParaRPr>
          </a:p>
        </p:txBody>
      </p:sp>
    </p:spTree>
    <p:custDataLst>
      <p:tags r:id="rId5"/>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1198800" y="2692990"/>
            <a:ext cx="9799200" cy="1472400"/>
          </a:xfrm>
        </p:spPr>
        <p:txBody>
          <a:bodyPr/>
          <a:p>
            <a:r>
              <a:rPr lang="en-US" sz="6600" b="1" spc="300">
                <a:solidFill>
                  <a:schemeClr val="accent2"/>
                </a:solidFill>
                <a:latin typeface="+mn-ea"/>
                <a:cs typeface="+mj-cs"/>
              </a:rPr>
              <a:t>Technical approach</a:t>
            </a:r>
            <a:endParaRPr lang="en-US" sz="6600" b="1" spc="300">
              <a:solidFill>
                <a:schemeClr val="accent2"/>
              </a:solidFill>
              <a:latin typeface="+mn-ea"/>
              <a:cs typeface="+mj-cs"/>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dirty="0"/>
          </a:p>
        </p:txBody>
      </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a:xfrm>
            <a:off x="500380" y="878205"/>
            <a:ext cx="11196320" cy="1668145"/>
          </a:xfrm>
        </p:spPr>
        <p:txBody>
          <a:bodyPr>
            <a:noAutofit/>
          </a:bodyPr>
          <a:p>
            <a:pPr algn="l"/>
            <a:r>
              <a:rPr lang="en-US" altLang="zh-CN" sz="3600">
                <a:solidFill>
                  <a:schemeClr val="accent2"/>
                </a:solidFill>
                <a:latin typeface="+mj-ea"/>
              </a:rPr>
              <a:t>Review: Directional Sources and Listeners In Interactive Sound Propagation using Reciprocal Wave Field Coding</a:t>
            </a:r>
            <a:endParaRPr lang="en-US" altLang="zh-CN" sz="3600">
              <a:solidFill>
                <a:schemeClr val="accent2"/>
              </a:solidFill>
              <a:latin typeface="+mj-ea"/>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文本框 5"/>
          <p:cNvSpPr txBox="1"/>
          <p:nvPr/>
        </p:nvSpPr>
        <p:spPr>
          <a:xfrm>
            <a:off x="500380" y="2729865"/>
            <a:ext cx="5997575" cy="3505200"/>
          </a:xfrm>
          <a:prstGeom prst="rect">
            <a:avLst/>
          </a:prstGeom>
          <a:noFill/>
        </p:spPr>
        <p:txBody>
          <a:bodyPr wrap="square" rtlCol="0">
            <a:noAutofit/>
          </a:bodyPr>
          <a:p>
            <a:pPr>
              <a:lnSpc>
                <a:spcPct val="110000"/>
              </a:lnSpc>
            </a:pPr>
            <a:r>
              <a:rPr lang="zh-CN" altLang="en-US" sz="2800" b="1">
                <a:solidFill>
                  <a:schemeClr val="bg1"/>
                </a:solidFill>
                <a:latin typeface="+mj-ea"/>
                <a:ea typeface="+mj-ea"/>
              </a:rPr>
              <a:t>provide a method for real-time determination of acoustic source direction</a:t>
            </a:r>
            <a:endParaRPr lang="zh-CN" altLang="en-US" sz="2800" b="1">
              <a:solidFill>
                <a:schemeClr val="bg1"/>
              </a:solidFill>
              <a:latin typeface="+mj-ea"/>
              <a:ea typeface="+mj-ea"/>
            </a:endParaRPr>
          </a:p>
          <a:p>
            <a:pPr>
              <a:lnSpc>
                <a:spcPct val="110000"/>
              </a:lnSpc>
            </a:pPr>
            <a:r>
              <a:rPr lang="en-US" altLang="zh-CN" sz="2800" b="1">
                <a:solidFill>
                  <a:schemeClr val="bg1"/>
                </a:solidFill>
                <a:latin typeface="+mj-ea"/>
                <a:ea typeface="+mj-ea"/>
              </a:rPr>
              <a:t>-- Precompute initial source direction</a:t>
            </a:r>
            <a:endParaRPr lang="en-US" altLang="zh-CN" sz="2800" b="1">
              <a:solidFill>
                <a:schemeClr val="bg1"/>
              </a:solidFill>
              <a:latin typeface="+mj-ea"/>
              <a:ea typeface="+mj-ea"/>
            </a:endParaRPr>
          </a:p>
          <a:p>
            <a:pPr>
              <a:lnSpc>
                <a:spcPct val="110000"/>
              </a:lnSpc>
            </a:pPr>
            <a:r>
              <a:rPr lang="en-US" altLang="zh-CN" sz="2800" b="1">
                <a:solidFill>
                  <a:schemeClr val="bg1"/>
                </a:solidFill>
                <a:latin typeface="+mj-ea"/>
                <a:ea typeface="+mj-ea"/>
              </a:rPr>
              <a:t>-- Encoding reflections transfer matric</a:t>
            </a:r>
            <a:endParaRPr lang="en-US" altLang="zh-CN" sz="2800" b="1">
              <a:solidFill>
                <a:schemeClr val="bg1"/>
              </a:solidFill>
              <a:latin typeface="+mj-ea"/>
              <a:ea typeface="+mj-ea"/>
            </a:endParaRPr>
          </a:p>
          <a:p>
            <a:endParaRPr lang="en-US" altLang="zh-CN" sz="2800" b="1">
              <a:solidFill>
                <a:schemeClr val="bg1"/>
              </a:solidFill>
              <a:latin typeface="+mj-ea"/>
              <a:ea typeface="+mj-ea"/>
            </a:endParaRPr>
          </a:p>
        </p:txBody>
      </p:sp>
      <p:pic>
        <p:nvPicPr>
          <p:cNvPr id="7" name="图片 6" descr="kwslide"/>
          <p:cNvPicPr>
            <a:picLocks noChangeAspect="1"/>
          </p:cNvPicPr>
          <p:nvPr/>
        </p:nvPicPr>
        <p:blipFill>
          <a:blip r:embed="rId2"/>
          <a:stretch>
            <a:fillRect/>
          </a:stretch>
        </p:blipFill>
        <p:spPr>
          <a:xfrm>
            <a:off x="6888480" y="2838450"/>
            <a:ext cx="4567555" cy="2351405"/>
          </a:xfrm>
          <a:prstGeom prst="rect">
            <a:avLst/>
          </a:prstGeom>
        </p:spPr>
      </p:pic>
      <p:sp>
        <p:nvSpPr>
          <p:cNvPr id="8" name="文本框 7"/>
          <p:cNvSpPr txBox="1"/>
          <p:nvPr/>
        </p:nvSpPr>
        <p:spPr>
          <a:xfrm>
            <a:off x="7642225" y="5459730"/>
            <a:ext cx="3693795" cy="368300"/>
          </a:xfrm>
          <a:prstGeom prst="rect">
            <a:avLst/>
          </a:prstGeom>
          <a:noFill/>
        </p:spPr>
        <p:txBody>
          <a:bodyPr wrap="square" rtlCol="0">
            <a:spAutoFit/>
          </a:bodyPr>
          <a:p>
            <a:r>
              <a:rPr lang="en-US" altLang="zh-CN" b="1">
                <a:solidFill>
                  <a:schemeClr val="bg1"/>
                </a:solidFill>
                <a:latin typeface="+mn-ea"/>
              </a:rPr>
              <a:t>* from Ko Wonhyeok’s slides</a:t>
            </a:r>
            <a:endParaRPr lang="en-US" altLang="zh-CN" b="1">
              <a:solidFill>
                <a:schemeClr val="bg1"/>
              </a:solidFill>
              <a:latin typeface="+mn-ea"/>
            </a:endParaRPr>
          </a:p>
        </p:txBody>
      </p:sp>
    </p:spTree>
    <p:custDataLst>
      <p:tags r:id="rId3"/>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1"/>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sz="4400">
                <a:solidFill>
                  <a:schemeClr val="accent2"/>
                </a:solidFill>
                <a:latin typeface="+mn-ea"/>
                <a:ea typeface="+mn-ea"/>
              </a:rPr>
              <a:t>Framework</a:t>
            </a:r>
            <a:r>
              <a:rPr lang="zh-CN" altLang="zh-CN" sz="4400">
                <a:solidFill>
                  <a:schemeClr val="accent2"/>
                </a:solidFill>
                <a:latin typeface="+mn-ea"/>
                <a:ea typeface="+mn-ea"/>
              </a:rPr>
              <a:t> </a:t>
            </a:r>
            <a:endParaRPr lang="en-US" altLang="zh-CN" sz="2800">
              <a:solidFill>
                <a:schemeClr val="accent2"/>
              </a:solidFill>
              <a:latin typeface="+mn-ea"/>
              <a:ea typeface="+mn-ea"/>
            </a:endParaRPr>
          </a:p>
        </p:txBody>
      </p:sp>
      <p:pic>
        <p:nvPicPr>
          <p:cNvPr id="4" name="图片 3"/>
          <p:cNvPicPr>
            <a:picLocks noChangeAspect="1"/>
          </p:cNvPicPr>
          <p:nvPr>
            <p:custDataLst>
              <p:tags r:id="rId2"/>
            </p:custDataLst>
          </p:nvPr>
        </p:nvPicPr>
        <p:blipFill>
          <a:blip r:embed="rId3"/>
          <a:stretch>
            <a:fillRect/>
          </a:stretch>
        </p:blipFill>
        <p:spPr>
          <a:xfrm>
            <a:off x="667385" y="1716405"/>
            <a:ext cx="10912475" cy="4003675"/>
          </a:xfrm>
          <a:prstGeom prst="rect">
            <a:avLst/>
          </a:prstGeom>
        </p:spPr>
      </p:pic>
    </p:spTree>
    <p:custDataLst>
      <p:tags r:id="rId4"/>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1"/>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sz="4400">
                <a:solidFill>
                  <a:schemeClr val="accent2"/>
                </a:solidFill>
                <a:latin typeface="+mn-ea"/>
                <a:ea typeface="+mn-ea"/>
              </a:rPr>
              <a:t>Framework</a:t>
            </a:r>
            <a:r>
              <a:rPr lang="zh-CN" altLang="zh-CN" sz="4400">
                <a:solidFill>
                  <a:schemeClr val="accent2"/>
                </a:solidFill>
                <a:latin typeface="+mn-ea"/>
                <a:ea typeface="+mn-ea"/>
              </a:rPr>
              <a:t> </a:t>
            </a:r>
            <a:endParaRPr lang="en-US" altLang="zh-CN" sz="2800">
              <a:solidFill>
                <a:schemeClr val="accent2"/>
              </a:solidFill>
              <a:latin typeface="+mn-ea"/>
              <a:ea typeface="+mn-ea"/>
            </a:endParaRPr>
          </a:p>
        </p:txBody>
      </p:sp>
      <p:pic>
        <p:nvPicPr>
          <p:cNvPr id="4" name="图片 3"/>
          <p:cNvPicPr>
            <a:picLocks noChangeAspect="1"/>
          </p:cNvPicPr>
          <p:nvPr>
            <p:custDataLst>
              <p:tags r:id="rId2"/>
            </p:custDataLst>
          </p:nvPr>
        </p:nvPicPr>
        <p:blipFill>
          <a:blip r:embed="rId3"/>
          <a:stretch>
            <a:fillRect/>
          </a:stretch>
        </p:blipFill>
        <p:spPr>
          <a:xfrm>
            <a:off x="667385" y="1716405"/>
            <a:ext cx="10912475" cy="4003675"/>
          </a:xfrm>
          <a:prstGeom prst="rect">
            <a:avLst/>
          </a:prstGeom>
        </p:spPr>
      </p:pic>
      <p:sp>
        <p:nvSpPr>
          <p:cNvPr id="2" name="椭圆 1"/>
          <p:cNvSpPr/>
          <p:nvPr/>
        </p:nvSpPr>
        <p:spPr>
          <a:xfrm>
            <a:off x="5948045" y="3024505"/>
            <a:ext cx="2517140" cy="1304290"/>
          </a:xfrm>
          <a:prstGeom prst="ellipse">
            <a:avLst/>
          </a:prstGeom>
          <a:solidFill>
            <a:schemeClr val="accent6">
              <a:alpha val="59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4"/>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1"/>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zh-CN" altLang="zh-CN" sz="4400">
                <a:solidFill>
                  <a:schemeClr val="accent2"/>
                </a:solidFill>
                <a:latin typeface="+mj-ea"/>
                <a:cs typeface="+mj-lt"/>
                <a:sym typeface="+mn-ea"/>
              </a:rPr>
              <a:t>Differentiable Rendering</a:t>
            </a:r>
            <a:r>
              <a:rPr lang="zh-CN" altLang="zh-CN" sz="4400">
                <a:solidFill>
                  <a:schemeClr val="accent2"/>
                </a:solidFill>
                <a:latin typeface="+mn-ea"/>
                <a:ea typeface="+mn-ea"/>
              </a:rPr>
              <a:t> </a:t>
            </a:r>
            <a:endParaRPr lang="en-US" altLang="zh-CN" sz="2800">
              <a:solidFill>
                <a:schemeClr val="accent2"/>
              </a:solidFill>
              <a:latin typeface="+mn-ea"/>
              <a:ea typeface="+mn-ea"/>
            </a:endParaRPr>
          </a:p>
        </p:txBody>
      </p:sp>
      <p:pic>
        <p:nvPicPr>
          <p:cNvPr id="3" name="图片 2"/>
          <p:cNvPicPr>
            <a:picLocks noChangeAspect="1"/>
          </p:cNvPicPr>
          <p:nvPr>
            <p:custDataLst>
              <p:tags r:id="rId2"/>
            </p:custDataLst>
          </p:nvPr>
        </p:nvPicPr>
        <p:blipFill>
          <a:blip r:embed="rId3"/>
          <a:stretch>
            <a:fillRect/>
          </a:stretch>
        </p:blipFill>
        <p:spPr>
          <a:xfrm>
            <a:off x="1193165" y="1461770"/>
            <a:ext cx="9805670" cy="4948555"/>
          </a:xfrm>
          <a:prstGeom prst="rect">
            <a:avLst/>
          </a:prstGeom>
        </p:spPr>
      </p:pic>
    </p:spTree>
    <p:custDataLst>
      <p:tags r:id="rId4"/>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1"/>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zh-CN" altLang="zh-CN" sz="4400">
                <a:solidFill>
                  <a:schemeClr val="accent2"/>
                </a:solidFill>
                <a:latin typeface="+mj-ea"/>
                <a:cs typeface="+mj-lt"/>
                <a:sym typeface="+mn-ea"/>
              </a:rPr>
              <a:t>Differentiable Rendering</a:t>
            </a:r>
            <a:r>
              <a:rPr lang="zh-CN" altLang="zh-CN" sz="4400">
                <a:solidFill>
                  <a:schemeClr val="accent2"/>
                </a:solidFill>
                <a:latin typeface="+mn-ea"/>
                <a:ea typeface="+mn-ea"/>
              </a:rPr>
              <a:t> </a:t>
            </a:r>
            <a:endParaRPr lang="en-US" altLang="zh-CN" sz="2800">
              <a:solidFill>
                <a:schemeClr val="accent2"/>
              </a:solidFill>
              <a:latin typeface="+mn-ea"/>
              <a:ea typeface="+mn-ea"/>
            </a:endParaRPr>
          </a:p>
        </p:txBody>
      </p:sp>
      <p:pic>
        <p:nvPicPr>
          <p:cNvPr id="2" name="图片 1"/>
          <p:cNvPicPr>
            <a:picLocks noChangeAspect="1"/>
          </p:cNvPicPr>
          <p:nvPr>
            <p:custDataLst>
              <p:tags r:id="rId2"/>
            </p:custDataLst>
          </p:nvPr>
        </p:nvPicPr>
        <p:blipFill>
          <a:blip r:embed="rId3"/>
          <a:stretch>
            <a:fillRect/>
          </a:stretch>
        </p:blipFill>
        <p:spPr>
          <a:xfrm>
            <a:off x="1003935" y="1536065"/>
            <a:ext cx="9873615" cy="4850130"/>
          </a:xfrm>
          <a:prstGeom prst="rect">
            <a:avLst/>
          </a:prstGeom>
        </p:spPr>
      </p:pic>
      <p:sp>
        <p:nvSpPr>
          <p:cNvPr id="4" name="矩形 3"/>
          <p:cNvSpPr/>
          <p:nvPr/>
        </p:nvSpPr>
        <p:spPr>
          <a:xfrm>
            <a:off x="10439400" y="6037580"/>
            <a:ext cx="334645" cy="369570"/>
          </a:xfrm>
          <a:prstGeom prst="rect">
            <a:avLst/>
          </a:prstGeom>
          <a:solidFill>
            <a:schemeClr val="tx1"/>
          </a:solid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4"/>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1"/>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zh-CN" altLang="zh-CN" sz="4400">
                <a:solidFill>
                  <a:schemeClr val="accent2"/>
                </a:solidFill>
                <a:latin typeface="+mj-ea"/>
                <a:cs typeface="+mj-lt"/>
                <a:sym typeface="+mn-ea"/>
              </a:rPr>
              <a:t>Differentiable Rendering</a:t>
            </a:r>
            <a:r>
              <a:rPr lang="zh-CN" altLang="zh-CN" sz="4400">
                <a:solidFill>
                  <a:schemeClr val="accent2"/>
                </a:solidFill>
                <a:latin typeface="+mn-ea"/>
                <a:ea typeface="+mn-ea"/>
              </a:rPr>
              <a:t> </a:t>
            </a:r>
            <a:endParaRPr lang="en-US" altLang="zh-CN" sz="2800">
              <a:solidFill>
                <a:schemeClr val="accent2"/>
              </a:solidFill>
              <a:latin typeface="+mn-ea"/>
              <a:ea typeface="+mn-ea"/>
            </a:endParaRPr>
          </a:p>
        </p:txBody>
      </p:sp>
      <p:pic>
        <p:nvPicPr>
          <p:cNvPr id="2" name="图片 1"/>
          <p:cNvPicPr>
            <a:picLocks noChangeAspect="1"/>
          </p:cNvPicPr>
          <p:nvPr>
            <p:custDataLst>
              <p:tags r:id="rId2"/>
            </p:custDataLst>
          </p:nvPr>
        </p:nvPicPr>
        <p:blipFill>
          <a:blip r:embed="rId3"/>
          <a:stretch>
            <a:fillRect/>
          </a:stretch>
        </p:blipFill>
        <p:spPr>
          <a:xfrm>
            <a:off x="1003935" y="1536065"/>
            <a:ext cx="9873615" cy="4850130"/>
          </a:xfrm>
          <a:prstGeom prst="rect">
            <a:avLst/>
          </a:prstGeom>
        </p:spPr>
      </p:pic>
      <p:sp>
        <p:nvSpPr>
          <p:cNvPr id="4" name="矩形 3"/>
          <p:cNvSpPr/>
          <p:nvPr/>
        </p:nvSpPr>
        <p:spPr>
          <a:xfrm>
            <a:off x="10439400" y="6037580"/>
            <a:ext cx="334645" cy="369570"/>
          </a:xfrm>
          <a:prstGeom prst="rect">
            <a:avLst/>
          </a:prstGeom>
          <a:solidFill>
            <a:schemeClr val="tx1"/>
          </a:solid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7760335" y="1388110"/>
            <a:ext cx="1119505" cy="521970"/>
          </a:xfrm>
          <a:prstGeom prst="rect">
            <a:avLst/>
          </a:prstGeom>
          <a:noFill/>
        </p:spPr>
        <p:txBody>
          <a:bodyPr wrap="square" rtlCol="0">
            <a:spAutoFit/>
          </a:bodyPr>
          <a:p>
            <a:r>
              <a:rPr lang="en-US" altLang="zh-CN" sz="2800" b="1">
                <a:solidFill>
                  <a:srgbClr val="C00000"/>
                </a:solidFill>
                <a:latin typeface="+mn-ea"/>
              </a:rPr>
              <a:t>No!</a:t>
            </a:r>
            <a:endParaRPr lang="en-US" altLang="zh-CN" sz="2800" b="1">
              <a:solidFill>
                <a:srgbClr val="C00000"/>
              </a:solidFill>
              <a:latin typeface="+mn-ea"/>
            </a:endParaRPr>
          </a:p>
        </p:txBody>
      </p:sp>
    </p:spTree>
    <p:custDataLst>
      <p:tags r:id="rId4"/>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1"/>
            </p:custDataLst>
          </p:nvPr>
        </p:nvSpPr>
        <p:spPr>
          <a:xfrm>
            <a:off x="620395" y="353695"/>
            <a:ext cx="10959465" cy="965200"/>
          </a:xfrm>
          <a:prstGeom prst="rect">
            <a:avLst/>
          </a:prstGeom>
        </p:spPr>
        <p:txBody>
          <a:bodyPr vert="horz" lIns="90000" tIns="46800" rIns="90000" bIns="46800" rtlCol="0" anchor="b" anchorCtr="0"/>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sz="4000">
                <a:solidFill>
                  <a:schemeClr val="accent2"/>
                </a:solidFill>
                <a:latin typeface="+mj-ea"/>
                <a:cs typeface="+mj-lt"/>
                <a:sym typeface="+mn-ea"/>
              </a:rPr>
              <a:t>Material Space</a:t>
            </a:r>
            <a:r>
              <a:rPr lang="zh-CN" altLang="zh-CN" sz="4000">
                <a:solidFill>
                  <a:schemeClr val="accent2"/>
                </a:solidFill>
                <a:latin typeface="+mn-ea"/>
                <a:ea typeface="+mn-ea"/>
              </a:rPr>
              <a:t> </a:t>
            </a:r>
            <a:endParaRPr lang="zh-CN" altLang="zh-CN" sz="4000">
              <a:solidFill>
                <a:schemeClr val="accent2"/>
              </a:solidFill>
              <a:latin typeface="+mn-ea"/>
              <a:ea typeface="+mn-ea"/>
            </a:endParaRPr>
          </a:p>
        </p:txBody>
      </p:sp>
      <p:sp>
        <p:nvSpPr>
          <p:cNvPr id="4" name="矩形 3"/>
          <p:cNvSpPr/>
          <p:nvPr/>
        </p:nvSpPr>
        <p:spPr>
          <a:xfrm>
            <a:off x="10439400" y="6037580"/>
            <a:ext cx="334645" cy="369570"/>
          </a:xfrm>
          <a:prstGeom prst="rect">
            <a:avLst/>
          </a:prstGeom>
          <a:solidFill>
            <a:schemeClr val="tx1"/>
          </a:solid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p:cNvPicPr>
            <a:picLocks noChangeAspect="1"/>
          </p:cNvPicPr>
          <p:nvPr>
            <p:custDataLst>
              <p:tags r:id="rId2"/>
            </p:custDataLst>
          </p:nvPr>
        </p:nvPicPr>
        <p:blipFill>
          <a:blip r:embed="rId3"/>
          <a:stretch>
            <a:fillRect/>
          </a:stretch>
        </p:blipFill>
        <p:spPr>
          <a:xfrm>
            <a:off x="1005205" y="1591945"/>
            <a:ext cx="9872980" cy="4815205"/>
          </a:xfrm>
          <a:prstGeom prst="rect">
            <a:avLst/>
          </a:prstGeom>
        </p:spPr>
      </p:pic>
      <p:sp>
        <p:nvSpPr>
          <p:cNvPr id="7" name="文本框 6"/>
          <p:cNvSpPr txBox="1"/>
          <p:nvPr/>
        </p:nvSpPr>
        <p:spPr>
          <a:xfrm>
            <a:off x="13954760" y="2729230"/>
            <a:ext cx="4064000" cy="368300"/>
          </a:xfrm>
          <a:prstGeom prst="rect">
            <a:avLst/>
          </a:prstGeom>
          <a:noFill/>
        </p:spPr>
        <p:txBody>
          <a:bodyPr wrap="square" rtlCol="0">
            <a:spAutoFit/>
          </a:bodyPr>
          <a:p>
            <a:endParaRPr lang="zh-CN" altLang="en-US"/>
          </a:p>
        </p:txBody>
      </p:sp>
    </p:spTree>
    <p:custDataLst>
      <p:tags r:id="rId4"/>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4" name="矩形 3"/>
          <p:cNvSpPr/>
          <p:nvPr/>
        </p:nvSpPr>
        <p:spPr>
          <a:xfrm>
            <a:off x="10439400" y="6037580"/>
            <a:ext cx="334645" cy="369570"/>
          </a:xfrm>
          <a:prstGeom prst="rect">
            <a:avLst/>
          </a:prstGeom>
          <a:solidFill>
            <a:schemeClr val="tx1"/>
          </a:solid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p:cNvPicPr>
            <a:picLocks noChangeAspect="1"/>
          </p:cNvPicPr>
          <p:nvPr>
            <p:custDataLst>
              <p:tags r:id="rId1"/>
            </p:custDataLst>
          </p:nvPr>
        </p:nvPicPr>
        <p:blipFill>
          <a:blip r:embed="rId2"/>
          <a:stretch>
            <a:fillRect/>
          </a:stretch>
        </p:blipFill>
        <p:spPr>
          <a:xfrm>
            <a:off x="232410" y="266700"/>
            <a:ext cx="11727180" cy="6324600"/>
          </a:xfrm>
          <a:prstGeom prst="rect">
            <a:avLst/>
          </a:prstGeom>
        </p:spPr>
      </p:pic>
    </p:spTree>
    <p:custDataLst>
      <p:tags r:id="rId3"/>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4" name="矩形 3"/>
          <p:cNvSpPr/>
          <p:nvPr/>
        </p:nvSpPr>
        <p:spPr>
          <a:xfrm>
            <a:off x="10439400" y="6037580"/>
            <a:ext cx="334645" cy="369570"/>
          </a:xfrm>
          <a:prstGeom prst="rect">
            <a:avLst/>
          </a:prstGeom>
          <a:solidFill>
            <a:schemeClr val="tx1"/>
          </a:solidFill>
          <a:ln>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3" name="图片 2"/>
          <p:cNvPicPr>
            <a:picLocks noChangeAspect="1"/>
          </p:cNvPicPr>
          <p:nvPr>
            <p:custDataLst>
              <p:tags r:id="rId1"/>
            </p:custDataLst>
          </p:nvPr>
        </p:nvPicPr>
        <p:blipFill>
          <a:blip r:embed="rId2"/>
          <a:stretch>
            <a:fillRect/>
          </a:stretch>
        </p:blipFill>
        <p:spPr>
          <a:xfrm>
            <a:off x="309245" y="1745615"/>
            <a:ext cx="11572875" cy="4170045"/>
          </a:xfrm>
          <a:prstGeom prst="rect">
            <a:avLst/>
          </a:prstGeom>
        </p:spPr>
      </p:pic>
      <p:sp>
        <p:nvSpPr>
          <p:cNvPr id="6" name="标题 3"/>
          <p:cNvSpPr>
            <a:spLocks noGrp="1"/>
          </p:cNvSpPr>
          <p:nvPr>
            <p:custDataLst>
              <p:tags r:id="rId3"/>
            </p:custDataLst>
          </p:nvPr>
        </p:nvSpPr>
        <p:spPr>
          <a:xfrm>
            <a:off x="482600" y="780415"/>
            <a:ext cx="11315700" cy="965200"/>
          </a:xfrm>
          <a:prstGeom prst="rect">
            <a:avLst/>
          </a:prstGeom>
        </p:spPr>
        <p:txBody>
          <a:bodyPr vert="horz" lIns="90000" tIns="46800" rIns="90000" bIns="46800" rtlCol="0" anchor="b" anchorCtr="0"/>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sz="4000">
                <a:solidFill>
                  <a:schemeClr val="accent2"/>
                </a:solidFill>
                <a:latin typeface="+mj-ea"/>
                <a:cs typeface="+mj-lt"/>
                <a:sym typeface="+mn-ea"/>
              </a:rPr>
              <a:t>Stochastic Gradient Descent Optimizer</a:t>
            </a:r>
            <a:r>
              <a:rPr lang="zh-CN" altLang="zh-CN" sz="4000">
                <a:solidFill>
                  <a:schemeClr val="accent2"/>
                </a:solidFill>
                <a:latin typeface="+mn-ea"/>
                <a:ea typeface="+mn-ea"/>
              </a:rPr>
              <a:t> </a:t>
            </a:r>
            <a:endParaRPr lang="zh-CN" altLang="zh-CN" sz="4000">
              <a:solidFill>
                <a:schemeClr val="accent2"/>
              </a:solidFill>
              <a:latin typeface="+mn-ea"/>
              <a:ea typeface="+mn-ea"/>
            </a:endParaRPr>
          </a:p>
        </p:txBody>
      </p:sp>
      <p:sp>
        <p:nvSpPr>
          <p:cNvPr id="8" name="文本框 7"/>
          <p:cNvSpPr txBox="1"/>
          <p:nvPr/>
        </p:nvSpPr>
        <p:spPr>
          <a:xfrm>
            <a:off x="388620" y="3966845"/>
            <a:ext cx="4420235" cy="645160"/>
          </a:xfrm>
          <a:prstGeom prst="rect">
            <a:avLst/>
          </a:prstGeom>
          <a:noFill/>
        </p:spPr>
        <p:txBody>
          <a:bodyPr wrap="square" rtlCol="0">
            <a:spAutoFit/>
          </a:bodyPr>
          <a:p>
            <a:r>
              <a:rPr lang="en-US" b="1">
                <a:solidFill>
                  <a:schemeClr val="bg1"/>
                </a:solidFill>
                <a:sym typeface="+mn-ea"/>
              </a:rPr>
              <a:t> two independent render estimation of images rendered with parameter Pi</a:t>
            </a:r>
            <a:endParaRPr lang="en-US" altLang="en-US" b="1">
              <a:solidFill>
                <a:schemeClr val="bg1"/>
              </a:solidFill>
              <a:sym typeface="+mn-ea"/>
            </a:endParaRPr>
          </a:p>
        </p:txBody>
      </p:sp>
    </p:spTree>
    <p:custDataLst>
      <p:tags r:id="rId4"/>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内容占位符 4"/>
          <p:cNvPicPr>
            <a:picLocks noChangeAspect="1"/>
          </p:cNvPicPr>
          <p:nvPr>
            <p:ph idx="1"/>
            <p:custDataLst>
              <p:tags r:id="rId1"/>
            </p:custDataLst>
          </p:nvPr>
        </p:nvPicPr>
        <p:blipFill>
          <a:blip r:embed="rId2"/>
          <a:stretch>
            <a:fillRect/>
          </a:stretch>
        </p:blipFill>
        <p:spPr>
          <a:xfrm>
            <a:off x="-103505" y="4445"/>
            <a:ext cx="12296140" cy="6919595"/>
          </a:xfrm>
          <a:prstGeom prst="rect">
            <a:avLst/>
          </a:prstGeom>
        </p:spPr>
      </p:pic>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
        <p:nvSpPr>
          <p:cNvPr id="6" name="文本框 5"/>
          <p:cNvSpPr txBox="1"/>
          <p:nvPr/>
        </p:nvSpPr>
        <p:spPr>
          <a:xfrm>
            <a:off x="3244850" y="4673600"/>
            <a:ext cx="6899910" cy="368300"/>
          </a:xfrm>
          <a:prstGeom prst="rect">
            <a:avLst/>
          </a:prstGeom>
          <a:noFill/>
        </p:spPr>
        <p:txBody>
          <a:bodyPr wrap="square" rtlCol="0">
            <a:spAutoFit/>
          </a:bodyPr>
          <a:p>
            <a:r>
              <a:rPr lang="en-US" altLang="zh-CN" b="1">
                <a:sym typeface="+mn-ea"/>
              </a:rPr>
              <a:t> converges to low error at a very low sample rate!</a:t>
            </a:r>
            <a:endParaRPr lang="en-US" altLang="zh-CN" b="1">
              <a:sym typeface="+mn-ea"/>
            </a:endParaRPr>
          </a:p>
        </p:txBody>
      </p:sp>
    </p:spTree>
    <p:custDataLst>
      <p:tags r:id="rId3"/>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953770" y="2693035"/>
            <a:ext cx="10285095" cy="1662430"/>
          </a:xfrm>
        </p:spPr>
        <p:txBody>
          <a:bodyPr>
            <a:normAutofit/>
          </a:bodyPr>
          <a:p>
            <a:r>
              <a:rPr lang="en-US" sz="6600" b="1" spc="300">
                <a:solidFill>
                  <a:schemeClr val="accent2"/>
                </a:solidFill>
                <a:latin typeface="+mn-ea"/>
                <a:cs typeface="+mj-cs"/>
              </a:rPr>
              <a:t>Experiments&amp;Results</a:t>
            </a:r>
            <a:endParaRPr lang="en-US" sz="6600" b="1" spc="300">
              <a:solidFill>
                <a:schemeClr val="accent2"/>
              </a:solidFill>
              <a:latin typeface="+mn-ea"/>
              <a:cs typeface="+mj-cs"/>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dirty="0"/>
          </a:p>
        </p:txBody>
      </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517525" y="528955"/>
            <a:ext cx="9049385" cy="1472565"/>
          </a:xfrm>
        </p:spPr>
        <p:txBody>
          <a:bodyPr>
            <a:normAutofit/>
          </a:bodyPr>
          <a:p>
            <a:pPr algn="l">
              <a:lnSpc>
                <a:spcPct val="120000"/>
              </a:lnSpc>
            </a:pPr>
            <a:r>
              <a:rPr lang="en-US" altLang="zh-CN">
                <a:solidFill>
                  <a:schemeClr val="accent2"/>
                </a:solidFill>
                <a:latin typeface="+mj-ea"/>
                <a:cs typeface="+mj-lt"/>
                <a:sym typeface="+mn-ea"/>
              </a:rPr>
              <a:t>Paper Title: </a:t>
            </a:r>
            <a:r>
              <a:rPr lang="zh-CN" altLang="zh-CN">
                <a:solidFill>
                  <a:schemeClr val="accent2"/>
                </a:solidFill>
                <a:latin typeface="+mj-ea"/>
                <a:cs typeface="+mj-lt"/>
                <a:sym typeface="+mn-ea"/>
              </a:rPr>
              <a:t>Reconstructing Translucent Objects using</a:t>
            </a:r>
            <a:r>
              <a:rPr lang="en-US" altLang="zh-CN">
                <a:solidFill>
                  <a:schemeClr val="accent2"/>
                </a:solidFill>
                <a:latin typeface="+mj-ea"/>
                <a:cs typeface="+mj-lt"/>
                <a:sym typeface="+mn-ea"/>
              </a:rPr>
              <a:t> </a:t>
            </a:r>
            <a:r>
              <a:rPr lang="zh-CN" altLang="zh-CN" i="1">
                <a:solidFill>
                  <a:schemeClr val="accent2"/>
                </a:solidFill>
                <a:highlight>
                  <a:srgbClr val="FFFF00"/>
                </a:highlight>
                <a:latin typeface="+mj-ea"/>
                <a:cs typeface="+mj-lt"/>
                <a:sym typeface="+mn-ea"/>
              </a:rPr>
              <a:t>Differentiable Rendering</a:t>
            </a:r>
            <a:endParaRPr lang="zh-CN" altLang="zh-CN" i="1">
              <a:solidFill>
                <a:schemeClr val="accent2"/>
              </a:solidFill>
              <a:highlight>
                <a:srgbClr val="FFFF00"/>
              </a:highlight>
              <a:latin typeface="+mj-ea"/>
              <a:cs typeface="+mj-lt"/>
              <a:sym typeface="+mn-ea"/>
            </a:endParaRPr>
          </a:p>
        </p:txBody>
      </p:sp>
      <p:sp>
        <p:nvSpPr>
          <p:cNvPr id="4" name="标题 3"/>
          <p:cNvSpPr>
            <a:spLocks noGrp="1"/>
          </p:cNvSpPr>
          <p:nvPr>
            <p:ph type="ctrTitle"/>
            <p:custDataLst>
              <p:tags r:id="rId2"/>
            </p:custDataLst>
          </p:nvPr>
        </p:nvSpPr>
        <p:spPr>
          <a:xfrm>
            <a:off x="517525" y="1597025"/>
            <a:ext cx="11099165" cy="965200"/>
          </a:xfrm>
        </p:spPr>
        <p:txBody>
          <a:bodyPr>
            <a:normAutofit fontScale="90000"/>
          </a:bodyPr>
          <a:p>
            <a:pPr algn="l"/>
            <a:r>
              <a:rPr lang="en-US" altLang="zh-CN" sz="4400">
                <a:solidFill>
                  <a:schemeClr val="accent2"/>
                </a:solidFill>
                <a:latin typeface="+mn-ea"/>
                <a:ea typeface="+mn-ea"/>
              </a:rPr>
              <a:t>But, what is </a:t>
            </a:r>
            <a:r>
              <a:rPr lang="zh-CN" altLang="zh-CN" sz="4400">
                <a:solidFill>
                  <a:schemeClr val="accent2"/>
                </a:solidFill>
                <a:latin typeface="+mj-ea"/>
                <a:cs typeface="+mj-lt"/>
                <a:sym typeface="+mn-ea"/>
              </a:rPr>
              <a:t>Differentiable Rendering</a:t>
            </a:r>
            <a:r>
              <a:rPr lang="en-US" altLang="zh-CN" sz="4400">
                <a:solidFill>
                  <a:schemeClr val="accent2"/>
                </a:solidFill>
                <a:latin typeface="+mj-ea"/>
                <a:cs typeface="+mj-lt"/>
                <a:sym typeface="+mn-ea"/>
              </a:rPr>
              <a:t>?</a:t>
            </a:r>
            <a:r>
              <a:rPr lang="zh-CN" altLang="zh-CN" sz="4400">
                <a:solidFill>
                  <a:schemeClr val="accent2"/>
                </a:solidFill>
                <a:latin typeface="+mn-ea"/>
                <a:ea typeface="+mn-ea"/>
              </a:rPr>
              <a:t> </a:t>
            </a:r>
            <a:endParaRPr lang="en-US" altLang="zh-CN" sz="2800">
              <a:solidFill>
                <a:schemeClr val="accent2"/>
              </a:solidFill>
              <a:latin typeface="+mn-ea"/>
              <a:ea typeface="+mn-ea"/>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2" name="文本框 1"/>
          <p:cNvSpPr txBox="1"/>
          <p:nvPr/>
        </p:nvSpPr>
        <p:spPr>
          <a:xfrm>
            <a:off x="812800" y="2917190"/>
            <a:ext cx="10487025" cy="2158365"/>
          </a:xfrm>
          <a:prstGeom prst="rect">
            <a:avLst/>
          </a:prstGeom>
          <a:noFill/>
        </p:spPr>
        <p:txBody>
          <a:bodyPr wrap="square" rtlCol="0">
            <a:spAutoFit/>
          </a:bodyPr>
          <a:p>
            <a:pPr>
              <a:lnSpc>
                <a:spcPct val="120000"/>
              </a:lnSpc>
            </a:pPr>
            <a:r>
              <a:rPr lang="en-US" altLang="zh-CN" sz="2800" b="1">
                <a:solidFill>
                  <a:schemeClr val="bg1"/>
                </a:solidFill>
              </a:rPr>
              <a:t>-- </a:t>
            </a:r>
            <a:r>
              <a:rPr lang="zh-CN" altLang="en-US" sz="2800" b="1">
                <a:solidFill>
                  <a:schemeClr val="bg1"/>
                </a:solidFill>
              </a:rPr>
              <a:t>a </a:t>
            </a:r>
            <a:r>
              <a:rPr lang="en-US" altLang="zh-CN" sz="2800" b="1">
                <a:solidFill>
                  <a:schemeClr val="bg1"/>
                </a:solidFill>
              </a:rPr>
              <a:t>new </a:t>
            </a:r>
            <a:r>
              <a:rPr lang="zh-CN" altLang="en-US" sz="2800" b="1">
                <a:solidFill>
                  <a:schemeClr val="bg1"/>
                </a:solidFill>
              </a:rPr>
              <a:t>field which allows the gradients of 3D objects to be calculated and propagated through images</a:t>
            </a:r>
            <a:endParaRPr lang="zh-CN" altLang="en-US" sz="2800" b="1">
              <a:solidFill>
                <a:schemeClr val="bg1"/>
              </a:solidFill>
            </a:endParaRPr>
          </a:p>
          <a:p>
            <a:pPr>
              <a:lnSpc>
                <a:spcPct val="120000"/>
              </a:lnSpc>
            </a:pPr>
            <a:r>
              <a:rPr lang="en-US" altLang="zh-CN" sz="2800" b="1">
                <a:solidFill>
                  <a:schemeClr val="bg1"/>
                </a:solidFill>
              </a:rPr>
              <a:t>-- automatically adjust parameters through optimization algorithms</a:t>
            </a:r>
            <a:endParaRPr lang="en-US" altLang="zh-CN" sz="2800" b="1">
              <a:solidFill>
                <a:schemeClr val="bg1"/>
              </a:solidFill>
            </a:endParaRPr>
          </a:p>
        </p:txBody>
      </p:sp>
    </p:spTree>
    <p:custDataLst>
      <p:tags r:id="rId3"/>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2"/>
          <a:stretch>
            <a:fillRect/>
          </a:stretch>
        </p:blipFill>
        <p:spPr>
          <a:xfrm>
            <a:off x="1579245" y="2693035"/>
            <a:ext cx="8576310" cy="3822700"/>
          </a:xfrm>
          <a:prstGeom prst="rect">
            <a:avLst/>
          </a:prstGeom>
        </p:spPr>
      </p:pic>
      <p:sp>
        <p:nvSpPr>
          <p:cNvPr id="4" name="副标题 2"/>
          <p:cNvSpPr>
            <a:spLocks noGrp="1"/>
          </p:cNvSpPr>
          <p:nvPr>
            <p:custDataLst>
              <p:tags r:id="rId3"/>
            </p:custDataLst>
          </p:nvPr>
        </p:nvSpPr>
        <p:spPr>
          <a:xfrm>
            <a:off x="-1148080" y="5302885"/>
            <a:ext cx="13670915" cy="3204210"/>
          </a:xfrm>
          <a:prstGeom prst="rect">
            <a:avLst/>
          </a:prstGeom>
          <a:effectLst/>
        </p:spPr>
        <p:txBody>
          <a:bodyPr vert="horz" lIns="90000" tIns="46800" rIns="90000" bIns="46800" rtlCol="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3800" b="1" spc="300">
                <a:solidFill>
                  <a:schemeClr val="accent2">
                    <a:alpha val="33000"/>
                  </a:schemeClr>
                </a:solidFill>
                <a:latin typeface="+mn-ea"/>
                <a:cs typeface="+mj-cs"/>
              </a:rPr>
              <a:t>Results</a:t>
            </a:r>
            <a:endParaRPr lang="en-US" sz="13800" b="1" spc="300">
              <a:solidFill>
                <a:schemeClr val="accent2">
                  <a:alpha val="33000"/>
                </a:schemeClr>
              </a:solidFill>
              <a:latin typeface="+mn-ea"/>
              <a:cs typeface="+mj-cs"/>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7" name="矩形 6"/>
          <p:cNvSpPr/>
          <p:nvPr/>
        </p:nvSpPr>
        <p:spPr>
          <a:xfrm>
            <a:off x="636270" y="432435"/>
            <a:ext cx="10461625" cy="1430655"/>
          </a:xfrm>
          <a:prstGeom prst="rect">
            <a:avLst/>
          </a:prstGeom>
        </p:spPr>
        <p:txBody>
          <a:bodyPr vert="horz" wrap="square" lIns="90000" tIns="46800" rIns="90000" bIns="46800" rtlCol="0" anchor="b" anchorCtr="0">
            <a:no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lvl="0" algn="l">
              <a:buClrTx/>
              <a:buSzTx/>
              <a:buFontTx/>
            </a:pPr>
            <a:r>
              <a:rPr lang="zh-CN" altLang="zh-CN" sz="4400">
                <a:solidFill>
                  <a:schemeClr val="accent2"/>
                </a:solidFill>
                <a:latin typeface="+mn-ea"/>
                <a:ea typeface="+mn-ea"/>
                <a:sym typeface="+mn-ea"/>
              </a:rPr>
              <a:t>Example of reconstructing the shape</a:t>
            </a:r>
            <a:endParaRPr lang="zh-CN" altLang="zh-CN" sz="4400">
              <a:solidFill>
                <a:schemeClr val="accent2"/>
              </a:solidFill>
              <a:latin typeface="+mn-ea"/>
              <a:ea typeface="+mn-ea"/>
              <a:sym typeface="+mn-ea"/>
            </a:endParaRPr>
          </a:p>
        </p:txBody>
      </p:sp>
      <p:sp>
        <p:nvSpPr>
          <p:cNvPr id="8" name="文本框 7"/>
          <p:cNvSpPr txBox="1"/>
          <p:nvPr/>
        </p:nvSpPr>
        <p:spPr>
          <a:xfrm>
            <a:off x="739140" y="1863090"/>
            <a:ext cx="9361805" cy="829945"/>
          </a:xfrm>
          <a:prstGeom prst="rect">
            <a:avLst/>
          </a:prstGeom>
          <a:noFill/>
        </p:spPr>
        <p:txBody>
          <a:bodyPr wrap="square" rtlCol="0">
            <a:spAutoFit/>
          </a:bodyPr>
          <a:p>
            <a:r>
              <a:rPr lang="zh-CN" altLang="en-US" sz="2400" b="1">
                <a:solidFill>
                  <a:schemeClr val="bg1"/>
                </a:solidFill>
              </a:rPr>
              <a:t>Render in PSDR using BSSRDF; Fit in PSDR-CUDA using BSSRDF, Reconstruct shape only</a:t>
            </a:r>
            <a:endParaRPr lang="zh-CN" altLang="en-US" sz="2400" b="1">
              <a:solidFill>
                <a:schemeClr val="bg1"/>
              </a:solidFill>
            </a:endParaRPr>
          </a:p>
        </p:txBody>
      </p:sp>
    </p:spTree>
    <p:custDataLst>
      <p:tags r:id="rId4"/>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副标题 2"/>
          <p:cNvSpPr>
            <a:spLocks noGrp="1"/>
          </p:cNvSpPr>
          <p:nvPr>
            <p:custDataLst>
              <p:tags r:id="rId1"/>
            </p:custDataLst>
          </p:nvPr>
        </p:nvSpPr>
        <p:spPr>
          <a:xfrm>
            <a:off x="-1148080" y="5302885"/>
            <a:ext cx="13670915" cy="3204210"/>
          </a:xfrm>
          <a:prstGeom prst="rect">
            <a:avLst/>
          </a:prstGeom>
          <a:effectLst/>
        </p:spPr>
        <p:txBody>
          <a:bodyPr vert="horz" lIns="90000" tIns="46800" rIns="90000" bIns="46800" rtlCol="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3800" b="1" spc="300">
                <a:solidFill>
                  <a:schemeClr val="accent2">
                    <a:alpha val="33000"/>
                  </a:schemeClr>
                </a:solidFill>
                <a:latin typeface="+mn-ea"/>
                <a:cs typeface="+mj-cs"/>
              </a:rPr>
              <a:t>Results</a:t>
            </a:r>
            <a:endParaRPr lang="en-US" sz="13800" b="1" spc="300">
              <a:solidFill>
                <a:schemeClr val="accent2">
                  <a:alpha val="33000"/>
                </a:schemeClr>
              </a:solidFill>
              <a:latin typeface="+mn-ea"/>
              <a:cs typeface="+mj-cs"/>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7" name="矩形 6"/>
          <p:cNvSpPr/>
          <p:nvPr/>
        </p:nvSpPr>
        <p:spPr>
          <a:xfrm>
            <a:off x="636270" y="505460"/>
            <a:ext cx="10461625" cy="999490"/>
          </a:xfrm>
          <a:prstGeom prst="rect">
            <a:avLst/>
          </a:prstGeom>
        </p:spPr>
        <p:txBody>
          <a:bodyPr vert="horz" wrap="square" lIns="90000" tIns="46800" rIns="90000" bIns="46800" rtlCol="0" anchor="b" anchorCtr="0">
            <a:no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lvl="0" algn="l">
              <a:buClrTx/>
              <a:buSzTx/>
              <a:buFontTx/>
            </a:pPr>
            <a:r>
              <a:rPr lang="en-US" altLang="zh-CN" sz="4400">
                <a:solidFill>
                  <a:schemeClr val="accent2"/>
                </a:solidFill>
                <a:latin typeface="+mn-ea"/>
                <a:ea typeface="+mn-ea"/>
                <a:sym typeface="+mn-ea"/>
              </a:rPr>
              <a:t>Real Data</a:t>
            </a:r>
            <a:endParaRPr lang="en-US" altLang="zh-CN" sz="4400">
              <a:solidFill>
                <a:schemeClr val="accent2"/>
              </a:solidFill>
              <a:latin typeface="+mn-ea"/>
              <a:ea typeface="+mn-ea"/>
              <a:sym typeface="+mn-ea"/>
            </a:endParaRPr>
          </a:p>
        </p:txBody>
      </p:sp>
      <p:pic>
        <p:nvPicPr>
          <p:cNvPr id="2" name="图片 1"/>
          <p:cNvPicPr>
            <a:picLocks noChangeAspect="1"/>
          </p:cNvPicPr>
          <p:nvPr>
            <p:custDataLst>
              <p:tags r:id="rId2"/>
            </p:custDataLst>
          </p:nvPr>
        </p:nvPicPr>
        <p:blipFill>
          <a:blip r:embed="rId3"/>
          <a:stretch>
            <a:fillRect/>
          </a:stretch>
        </p:blipFill>
        <p:spPr>
          <a:xfrm>
            <a:off x="346075" y="1823085"/>
            <a:ext cx="11499215" cy="4155440"/>
          </a:xfrm>
          <a:prstGeom prst="rect">
            <a:avLst/>
          </a:prstGeom>
        </p:spPr>
      </p:pic>
      <p:sp>
        <p:nvSpPr>
          <p:cNvPr id="3" name="文本框 2"/>
          <p:cNvSpPr txBox="1"/>
          <p:nvPr/>
        </p:nvSpPr>
        <p:spPr>
          <a:xfrm>
            <a:off x="452120" y="5823585"/>
            <a:ext cx="3606800" cy="645160"/>
          </a:xfrm>
          <a:prstGeom prst="rect">
            <a:avLst/>
          </a:prstGeom>
          <a:noFill/>
        </p:spPr>
        <p:txBody>
          <a:bodyPr wrap="square" rtlCol="0">
            <a:spAutoFit/>
          </a:bodyPr>
          <a:p>
            <a:r>
              <a:rPr lang="zh-CN" altLang="en-US" b="1">
                <a:solidFill>
                  <a:schemeClr val="bg1"/>
                </a:solidFill>
                <a:sym typeface="+mn-ea"/>
              </a:rPr>
              <a:t>scattering properties and surface</a:t>
            </a:r>
            <a:r>
              <a:rPr lang="en-US" altLang="zh-CN" b="1">
                <a:solidFill>
                  <a:schemeClr val="bg1"/>
                </a:solidFill>
                <a:sym typeface="+mn-ea"/>
              </a:rPr>
              <a:t> r</a:t>
            </a:r>
            <a:r>
              <a:rPr lang="zh-CN" altLang="en-US" b="1">
                <a:solidFill>
                  <a:schemeClr val="bg1"/>
                </a:solidFill>
                <a:sym typeface="+mn-ea"/>
              </a:rPr>
              <a:t>oughness</a:t>
            </a:r>
            <a:endParaRPr lang="zh-CN" altLang="en-US" b="1">
              <a:solidFill>
                <a:schemeClr val="bg1"/>
              </a:solidFill>
              <a:sym typeface="+mn-ea"/>
            </a:endParaRPr>
          </a:p>
        </p:txBody>
      </p:sp>
    </p:spTree>
    <p:custDataLst>
      <p:tags r:id="rId4"/>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副标题 2"/>
          <p:cNvSpPr>
            <a:spLocks noGrp="1"/>
          </p:cNvSpPr>
          <p:nvPr>
            <p:custDataLst>
              <p:tags r:id="rId1"/>
            </p:custDataLst>
          </p:nvPr>
        </p:nvSpPr>
        <p:spPr>
          <a:xfrm>
            <a:off x="-1148080" y="5302885"/>
            <a:ext cx="13670915" cy="3204210"/>
          </a:xfrm>
          <a:prstGeom prst="rect">
            <a:avLst/>
          </a:prstGeom>
          <a:effectLst/>
        </p:spPr>
        <p:txBody>
          <a:bodyPr vert="horz" lIns="90000" tIns="46800" rIns="90000" bIns="46800" rtlCol="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3800" b="1" spc="300">
                <a:solidFill>
                  <a:schemeClr val="accent2">
                    <a:alpha val="33000"/>
                  </a:schemeClr>
                </a:solidFill>
                <a:latin typeface="+mn-ea"/>
                <a:cs typeface="+mj-cs"/>
              </a:rPr>
              <a:t>Results</a:t>
            </a:r>
            <a:endParaRPr lang="en-US" sz="13800" b="1" spc="300">
              <a:solidFill>
                <a:schemeClr val="accent2">
                  <a:alpha val="33000"/>
                </a:schemeClr>
              </a:solidFill>
              <a:latin typeface="+mn-ea"/>
              <a:cs typeface="+mj-cs"/>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2"/>
            </p:custDataLst>
          </p:nvPr>
        </p:nvSpPr>
        <p:spPr>
          <a:xfrm>
            <a:off x="620395" y="937260"/>
            <a:ext cx="9799320" cy="965200"/>
          </a:xfrm>
          <a:prstGeom prst="rect">
            <a:avLst/>
          </a:prstGeom>
        </p:spPr>
        <p:txBody>
          <a:bodyPr vert="horz" lIns="90000" tIns="46800" rIns="90000" bIns="46800" rtlCol="0" anchor="b" anchorCtr="0">
            <a:no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lvl="0" algn="l">
              <a:buClrTx/>
              <a:buSzTx/>
              <a:buFontTx/>
            </a:pPr>
            <a:r>
              <a:rPr lang="zh-CN" altLang="zh-CN" sz="4400">
                <a:solidFill>
                  <a:schemeClr val="accent2"/>
                </a:solidFill>
                <a:latin typeface="+mn-ea"/>
                <a:ea typeface="+mn-ea"/>
                <a:sym typeface="+mn-ea"/>
              </a:rPr>
              <a:t>Render reconstructions in global illumination</a:t>
            </a:r>
            <a:r>
              <a:rPr lang="zh-CN" altLang="zh-CN" sz="4400">
                <a:solidFill>
                  <a:schemeClr val="accent2"/>
                </a:solidFill>
                <a:latin typeface="+mn-ea"/>
                <a:ea typeface="+mn-ea"/>
                <a:sym typeface="+mn-ea"/>
              </a:rPr>
              <a:t> </a:t>
            </a:r>
            <a:endParaRPr lang="zh-CN" altLang="zh-CN" sz="4400">
              <a:solidFill>
                <a:schemeClr val="accent2"/>
              </a:solidFill>
              <a:latin typeface="+mn-ea"/>
              <a:ea typeface="+mn-ea"/>
              <a:sym typeface="+mn-ea"/>
            </a:endParaRPr>
          </a:p>
        </p:txBody>
      </p:sp>
      <mc:AlternateContent xmlns:mc="http://schemas.openxmlformats.org/markup-compatibility/2006">
        <mc:Choice xmlns:a14="http://schemas.microsoft.com/office/drawing/2010/main" Requires="a14">
          <p:sp>
            <p:nvSpPr>
              <p:cNvPr id="13" name="文本框 12"/>
              <p:cNvSpPr txBox="1"/>
              <p:nvPr/>
            </p:nvSpPr>
            <p:spPr>
              <a:xfrm>
                <a:off x="5090096" y="3194304"/>
                <a:ext cx="2011680" cy="46926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a:fld id="{A014E3AA-ED43-4096-A193-A1A0533394C9}" type="mathplaceholder">
                        <a:rPr lang="zh-CN" altLang="en-US" i="1">
                          <a:latin typeface="Cambria Math" panose="02040503050406030204" charset="0"/>
                          <a:cs typeface="Cambria Math" panose="02040503050406030204" charset="0"/>
                        </a:rPr>
                        <a:t>在此处键入公式。</a:t>
                      </a:fld>
                    </m:oMath>
                  </m:oMathPara>
                </a14:m>
                <a:endParaRPr lang="zh-CN" altLang="en-US"/>
              </a:p>
            </p:txBody>
          </p:sp>
        </mc:Choice>
        <mc:Fallback>
          <p:sp>
            <p:nvSpPr>
              <p:cNvPr id="13" name="文本框 12"/>
              <p:cNvSpPr txBox="1">
                <a:spLocks noRot="1" noChangeAspect="1" noMove="1" noResize="1" noEditPoints="1" noAdjustHandles="1" noChangeArrowheads="1" noChangeShapeType="1" noTextEdit="1"/>
              </p:cNvSpPr>
              <p:nvPr/>
            </p:nvSpPr>
            <p:spPr>
              <a:xfrm>
                <a:off x="5090096" y="3194304"/>
                <a:ext cx="2011680" cy="469265"/>
              </a:xfrm>
              <a:prstGeom prst="rect">
                <a:avLst/>
              </a:prstGeom>
              <a:blipFill rotWithShape="1">
                <a:blip r:embed="rId3"/>
                <a:stretch>
                  <a:fillRect l="-28" t="-54" r="28" b="54"/>
                </a:stretch>
              </a:blipFill>
            </p:spPr>
            <p:txBody>
              <a:bodyPr/>
              <a:lstStyle/>
              <a:p>
                <a:r>
                  <a:rPr lang="zh-CN" altLang="en-US">
                    <a:noFill/>
                  </a:rPr>
                  <a:t> </a:t>
                </a:r>
              </a:p>
            </p:txBody>
          </p:sp>
        </mc:Fallback>
      </mc:AlternateContent>
      <p:pic>
        <p:nvPicPr>
          <p:cNvPr id="3" name="图片 2"/>
          <p:cNvPicPr>
            <a:picLocks noChangeAspect="1"/>
          </p:cNvPicPr>
          <p:nvPr>
            <p:custDataLst>
              <p:tags r:id="rId4"/>
            </p:custDataLst>
          </p:nvPr>
        </p:nvPicPr>
        <p:blipFill>
          <a:blip r:embed="rId5"/>
          <a:stretch>
            <a:fillRect/>
          </a:stretch>
        </p:blipFill>
        <p:spPr>
          <a:xfrm>
            <a:off x="739140" y="2657475"/>
            <a:ext cx="10249535" cy="2759710"/>
          </a:xfrm>
          <a:prstGeom prst="rect">
            <a:avLst/>
          </a:prstGeom>
        </p:spPr>
      </p:pic>
    </p:spTree>
    <p:custDataLst>
      <p:tags r:id="rId6"/>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1"/>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sz="4400">
                <a:solidFill>
                  <a:schemeClr val="accent2"/>
                </a:solidFill>
                <a:latin typeface="+mn-ea"/>
                <a:ea typeface="+mn-ea"/>
                <a:sym typeface="+mn-ea"/>
              </a:rPr>
              <a:t>Future Work</a:t>
            </a:r>
            <a:r>
              <a:rPr lang="en-US" altLang="zh-CN" sz="4400">
                <a:solidFill>
                  <a:schemeClr val="accent2"/>
                </a:solidFill>
                <a:latin typeface="+mn-ea"/>
                <a:ea typeface="+mn-ea"/>
              </a:rPr>
              <a:t> </a:t>
            </a:r>
            <a:endParaRPr lang="en-US" altLang="zh-CN" sz="2800">
              <a:solidFill>
                <a:schemeClr val="accent2"/>
              </a:solidFill>
              <a:latin typeface="+mn-ea"/>
              <a:ea typeface="+mn-ea"/>
            </a:endParaRPr>
          </a:p>
        </p:txBody>
      </p:sp>
      <p:sp>
        <p:nvSpPr>
          <p:cNvPr id="4" name="文本框 3"/>
          <p:cNvSpPr txBox="1"/>
          <p:nvPr/>
        </p:nvSpPr>
        <p:spPr>
          <a:xfrm>
            <a:off x="620395" y="1477645"/>
            <a:ext cx="10960100" cy="1239520"/>
          </a:xfrm>
          <a:prstGeom prst="rect">
            <a:avLst/>
          </a:prstGeom>
          <a:noFill/>
        </p:spPr>
        <p:txBody>
          <a:bodyPr wrap="square" rtlCol="0">
            <a:noAutofit/>
          </a:bodyPr>
          <a:p>
            <a:pPr lvl="0" algn="l">
              <a:lnSpc>
                <a:spcPct val="110000"/>
              </a:lnSpc>
              <a:buClrTx/>
              <a:buSzTx/>
              <a:buFontTx/>
            </a:pPr>
            <a:r>
              <a:rPr sz="2800" b="1">
                <a:solidFill>
                  <a:schemeClr val="bg1"/>
                </a:solidFill>
                <a:latin typeface="+mn-ea"/>
                <a:sym typeface="+mn-ea"/>
              </a:rPr>
              <a:t>1.</a:t>
            </a:r>
            <a:r>
              <a:rPr lang="en-US" sz="2800" b="1">
                <a:solidFill>
                  <a:schemeClr val="bg1"/>
                </a:solidFill>
                <a:latin typeface="+mn-ea"/>
                <a:sym typeface="+mn-ea"/>
              </a:rPr>
              <a:t> </a:t>
            </a:r>
            <a:r>
              <a:rPr sz="2800" b="1">
                <a:solidFill>
                  <a:schemeClr val="bg1"/>
                </a:solidFill>
                <a:latin typeface="+mn-ea"/>
                <a:sym typeface="+mn-ea"/>
              </a:rPr>
              <a:t>High-frequency specular details from real-world data</a:t>
            </a:r>
            <a:br>
              <a:rPr sz="2800" b="1">
                <a:solidFill>
                  <a:schemeClr val="bg1"/>
                </a:solidFill>
                <a:latin typeface="+mn-ea"/>
                <a:sym typeface="+mn-ea"/>
              </a:rPr>
            </a:br>
            <a:r>
              <a:rPr sz="2800" b="1">
                <a:solidFill>
                  <a:schemeClr val="bg1"/>
                </a:solidFill>
                <a:latin typeface="+mn-ea"/>
                <a:sym typeface="+mn-ea"/>
              </a:rPr>
              <a:t>2. Difficulties in reconstructing texture beneath the surface</a:t>
            </a:r>
            <a:endParaRPr sz="2800" b="1">
              <a:solidFill>
                <a:schemeClr val="bg1"/>
              </a:solidFill>
              <a:latin typeface="+mn-ea"/>
              <a:sym typeface="+mn-ea"/>
            </a:endParaRPr>
          </a:p>
          <a:p>
            <a:pPr lvl="0" algn="l">
              <a:buClrTx/>
              <a:buSzTx/>
              <a:buFontTx/>
            </a:pPr>
            <a:endParaRPr sz="2800" b="1">
              <a:solidFill>
                <a:schemeClr val="bg1"/>
              </a:solidFill>
              <a:latin typeface="+mn-ea"/>
              <a:sym typeface="+mn-ea"/>
            </a:endParaRPr>
          </a:p>
        </p:txBody>
      </p:sp>
      <p:pic>
        <p:nvPicPr>
          <p:cNvPr id="8" name="图片 7"/>
          <p:cNvPicPr>
            <a:picLocks noChangeAspect="1"/>
          </p:cNvPicPr>
          <p:nvPr>
            <p:custDataLst>
              <p:tags r:id="rId2"/>
            </p:custDataLst>
          </p:nvPr>
        </p:nvPicPr>
        <p:blipFill>
          <a:blip r:embed="rId3"/>
          <a:stretch>
            <a:fillRect/>
          </a:stretch>
        </p:blipFill>
        <p:spPr>
          <a:xfrm>
            <a:off x="1797685" y="2771775"/>
            <a:ext cx="3100705" cy="3100705"/>
          </a:xfrm>
          <a:prstGeom prst="rect">
            <a:avLst/>
          </a:prstGeom>
          <a:ln w="28575" cmpd="sng">
            <a:solidFill>
              <a:schemeClr val="bg1"/>
            </a:solidFill>
            <a:prstDash val="solid"/>
          </a:ln>
        </p:spPr>
      </p:pic>
      <p:pic>
        <p:nvPicPr>
          <p:cNvPr id="9" name="图片 8"/>
          <p:cNvPicPr>
            <a:picLocks noChangeAspect="1"/>
          </p:cNvPicPr>
          <p:nvPr>
            <p:custDataLst>
              <p:tags r:id="rId4"/>
            </p:custDataLst>
          </p:nvPr>
        </p:nvPicPr>
        <p:blipFill>
          <a:blip r:embed="rId5"/>
          <a:stretch>
            <a:fillRect/>
          </a:stretch>
        </p:blipFill>
        <p:spPr>
          <a:xfrm>
            <a:off x="6736715" y="2773680"/>
            <a:ext cx="3028315" cy="3126105"/>
          </a:xfrm>
          <a:prstGeom prst="rect">
            <a:avLst/>
          </a:prstGeom>
          <a:ln w="28575" cmpd="sng">
            <a:solidFill>
              <a:schemeClr val="bg1"/>
            </a:solidFill>
            <a:prstDash val="solid"/>
          </a:ln>
        </p:spPr>
      </p:pic>
    </p:spTree>
    <p:custDataLst>
      <p:tags r:id="rId6"/>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1"/>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sz="4400">
                <a:solidFill>
                  <a:schemeClr val="accent2"/>
                </a:solidFill>
                <a:latin typeface="+mn-ea"/>
                <a:ea typeface="+mn-ea"/>
                <a:sym typeface="+mn-ea"/>
              </a:rPr>
              <a:t>Conclusion</a:t>
            </a:r>
            <a:r>
              <a:rPr lang="en-US" altLang="zh-CN" sz="4400">
                <a:solidFill>
                  <a:schemeClr val="accent2"/>
                </a:solidFill>
                <a:latin typeface="+mn-ea"/>
                <a:ea typeface="+mn-ea"/>
              </a:rPr>
              <a:t> </a:t>
            </a:r>
            <a:endParaRPr lang="en-US" altLang="zh-CN" sz="2800">
              <a:solidFill>
                <a:schemeClr val="accent2"/>
              </a:solidFill>
              <a:latin typeface="+mn-ea"/>
              <a:ea typeface="+mn-ea"/>
            </a:endParaRPr>
          </a:p>
        </p:txBody>
      </p:sp>
      <p:sp>
        <p:nvSpPr>
          <p:cNvPr id="7" name="标题 6"/>
          <p:cNvSpPr txBox="1"/>
          <p:nvPr>
            <p:ph type="ctrTitle"/>
          </p:nvPr>
        </p:nvSpPr>
        <p:spPr>
          <a:xfrm>
            <a:off x="715010" y="1551305"/>
            <a:ext cx="10762615" cy="3755390"/>
          </a:xfrm>
          <a:noFill/>
        </p:spPr>
        <p:txBody>
          <a:bodyPr wrap="square" rtlCol="0">
            <a:noAutofit/>
          </a:bodyPr>
          <a:p>
            <a:pPr lvl="0" algn="l">
              <a:lnSpc>
                <a:spcPct val="120000"/>
              </a:lnSpc>
              <a:buClrTx/>
              <a:buSzTx/>
              <a:buFontTx/>
            </a:pPr>
            <a:br>
              <a:rPr sz="3200" spc="0">
                <a:solidFill>
                  <a:schemeClr val="bg1"/>
                </a:solidFill>
                <a:latin typeface="+mn-ea"/>
                <a:ea typeface="+mn-ea"/>
                <a:cs typeface="+mn-cs"/>
                <a:sym typeface="+mn-ea"/>
              </a:rPr>
            </a:br>
            <a:r>
              <a:rPr sz="3200" spc="0">
                <a:solidFill>
                  <a:schemeClr val="bg1"/>
                </a:solidFill>
                <a:latin typeface="+mn-ea"/>
                <a:ea typeface="+mn-ea"/>
                <a:cs typeface="+mn-cs"/>
                <a:sym typeface="+mn-ea"/>
              </a:rPr>
              <a:t>1.</a:t>
            </a:r>
            <a:r>
              <a:rPr sz="3200" spc="0">
                <a:solidFill>
                  <a:schemeClr val="bg1"/>
                </a:solidFill>
                <a:latin typeface="+mn-ea"/>
                <a:ea typeface="+mn-ea"/>
                <a:cs typeface="+mn-cs"/>
                <a:sym typeface="+mn-ea"/>
              </a:rPr>
              <a:t>Reconstructed </a:t>
            </a:r>
            <a:r>
              <a:rPr sz="3200" spc="0">
                <a:solidFill>
                  <a:schemeClr val="bg1"/>
                </a:solidFill>
                <a:latin typeface="+mn-ea"/>
                <a:ea typeface="+mn-ea"/>
                <a:cs typeface="+mn-cs"/>
                <a:sym typeface="+mn-ea"/>
              </a:rPr>
              <a:t>real translucent objects</a:t>
            </a:r>
            <a:r>
              <a:rPr sz="3200" spc="0">
                <a:solidFill>
                  <a:schemeClr val="bg1"/>
                </a:solidFill>
                <a:latin typeface="+mn-ea"/>
                <a:ea typeface="+mn-ea"/>
                <a:cs typeface="+mn-cs"/>
                <a:sym typeface="+mn-ea"/>
              </a:rPr>
              <a:t> with BSSRDF</a:t>
            </a:r>
            <a:br>
              <a:rPr sz="3200" spc="0">
                <a:solidFill>
                  <a:schemeClr val="bg1"/>
                </a:solidFill>
                <a:latin typeface="+mn-ea"/>
                <a:ea typeface="+mn-ea"/>
                <a:cs typeface="+mn-cs"/>
                <a:sym typeface="+mn-ea"/>
              </a:rPr>
            </a:br>
            <a:r>
              <a:rPr sz="3200" spc="0">
                <a:solidFill>
                  <a:schemeClr val="bg1"/>
                </a:solidFill>
                <a:latin typeface="+mn-ea"/>
                <a:ea typeface="+mn-ea"/>
                <a:cs typeface="+mn-cs"/>
                <a:sym typeface="+mn-ea"/>
              </a:rPr>
              <a:t>2.</a:t>
            </a:r>
            <a:r>
              <a:rPr sz="3200" spc="0">
                <a:solidFill>
                  <a:schemeClr val="bg1"/>
                </a:solidFill>
                <a:latin typeface="+mn-ea"/>
                <a:ea typeface="+mn-ea"/>
                <a:cs typeface="+mn-cs"/>
                <a:sym typeface="+mn-ea"/>
              </a:rPr>
              <a:t>Accurate appearanc</a:t>
            </a:r>
            <a:r>
              <a:rPr lang="en-US" sz="3200" spc="0">
                <a:solidFill>
                  <a:schemeClr val="bg1"/>
                </a:solidFill>
                <a:latin typeface="+mn-ea"/>
                <a:ea typeface="+mn-ea"/>
                <a:cs typeface="+mn-cs"/>
                <a:sym typeface="+mn-ea"/>
              </a:rPr>
              <a:t>e</a:t>
            </a:r>
            <a:r>
              <a:rPr sz="3200" spc="0">
                <a:solidFill>
                  <a:schemeClr val="bg1"/>
                </a:solidFill>
                <a:latin typeface="+mn-ea"/>
                <a:ea typeface="+mn-ea"/>
                <a:cs typeface="+mn-cs"/>
                <a:sym typeface="+mn-ea"/>
              </a:rPr>
              <a:t> model helps shape reconstruction.</a:t>
            </a:r>
            <a:br>
              <a:rPr sz="3200" spc="0">
                <a:solidFill>
                  <a:schemeClr val="bg1"/>
                </a:solidFill>
                <a:latin typeface="+mn-ea"/>
                <a:ea typeface="+mn-ea"/>
                <a:cs typeface="+mn-cs"/>
                <a:sym typeface="+mn-ea"/>
              </a:rPr>
            </a:br>
            <a:r>
              <a:rPr sz="3200" spc="0">
                <a:solidFill>
                  <a:schemeClr val="bg1"/>
                </a:solidFill>
                <a:latin typeface="+mn-ea"/>
                <a:ea typeface="+mn-ea"/>
                <a:cs typeface="+mn-cs"/>
                <a:sym typeface="+mn-ea"/>
              </a:rPr>
              <a:t>3</a:t>
            </a:r>
            <a:r>
              <a:rPr sz="3200" spc="0">
                <a:solidFill>
                  <a:schemeClr val="bg1"/>
                </a:solidFill>
                <a:latin typeface="+mn-ea"/>
                <a:ea typeface="+mn-ea"/>
                <a:cs typeface="+mn-cs"/>
                <a:sym typeface="+mn-ea"/>
              </a:rPr>
              <a:t>.</a:t>
            </a:r>
            <a:r>
              <a:rPr sz="3200" spc="0">
                <a:solidFill>
                  <a:schemeClr val="bg1"/>
                </a:solidFill>
                <a:latin typeface="+mn-ea"/>
                <a:ea typeface="+mn-ea"/>
                <a:cs typeface="+mn-cs"/>
                <a:sym typeface="+mn-ea"/>
              </a:rPr>
              <a:t>We can use noisy rendering in SGD, as long as the </a:t>
            </a:r>
            <a:r>
              <a:rPr sz="3200" spc="0">
                <a:solidFill>
                  <a:schemeClr val="bg1"/>
                </a:solidFill>
                <a:latin typeface="+mn-ea"/>
                <a:ea typeface="+mn-ea"/>
                <a:cs typeface="+mn-cs"/>
                <a:sym typeface="+mn-ea"/>
              </a:rPr>
              <a:t>gradient</a:t>
            </a:r>
            <a:r>
              <a:rPr lang="en-US" sz="3200" spc="0">
                <a:solidFill>
                  <a:schemeClr val="bg1"/>
                </a:solidFill>
                <a:latin typeface="+mn-ea"/>
                <a:ea typeface="+mn-ea"/>
                <a:cs typeface="+mn-cs"/>
                <a:sym typeface="+mn-ea"/>
              </a:rPr>
              <a:t> </a:t>
            </a:r>
            <a:r>
              <a:rPr sz="3200" spc="0">
                <a:solidFill>
                  <a:schemeClr val="bg1"/>
                </a:solidFill>
                <a:latin typeface="+mn-ea"/>
                <a:ea typeface="+mn-ea"/>
                <a:cs typeface="+mn-cs"/>
                <a:sym typeface="+mn-ea"/>
              </a:rPr>
              <a:t>estimation is unbiased</a:t>
            </a:r>
            <a:r>
              <a:rPr sz="3200" spc="0">
                <a:solidFill>
                  <a:schemeClr val="bg1"/>
                </a:solidFill>
                <a:latin typeface="+mn-ea"/>
                <a:ea typeface="+mn-ea"/>
                <a:cs typeface="+mn-cs"/>
                <a:sym typeface="+mn-ea"/>
              </a:rPr>
              <a:t>.</a:t>
            </a:r>
            <a:endParaRPr sz="3200" spc="0">
              <a:solidFill>
                <a:schemeClr val="bg1"/>
              </a:solidFill>
              <a:latin typeface="+mn-ea"/>
              <a:ea typeface="+mn-ea"/>
              <a:cs typeface="+mn-cs"/>
              <a:sym typeface="+mn-ea"/>
            </a:endParaRPr>
          </a:p>
        </p:txBody>
      </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1198880" y="4986655"/>
            <a:ext cx="9799320" cy="897255"/>
          </a:xfrm>
        </p:spPr>
        <p:txBody>
          <a:bodyPr/>
          <a:p>
            <a:pPr algn="ctr"/>
            <a:r>
              <a:rPr lang="en-US" altLang="zh-CN" sz="2000" b="1">
                <a:solidFill>
                  <a:schemeClr val="bg1"/>
                </a:solidFill>
              </a:rPr>
              <a:t>(References: All of the pictures and formulas are from the authors’ paper and video)</a:t>
            </a:r>
            <a:endParaRPr lang="en-US" altLang="zh-CN" sz="2000" b="1">
              <a:solidFill>
                <a:schemeClr val="bg1"/>
              </a:solidFill>
            </a:endParaRPr>
          </a:p>
        </p:txBody>
      </p:sp>
      <p:sp>
        <p:nvSpPr>
          <p:cNvPr id="4" name="标题 3"/>
          <p:cNvSpPr>
            <a:spLocks noGrp="1"/>
          </p:cNvSpPr>
          <p:nvPr>
            <p:ph type="ctrTitle"/>
            <p:custDataLst>
              <p:tags r:id="rId2"/>
            </p:custDataLst>
          </p:nvPr>
        </p:nvSpPr>
        <p:spPr>
          <a:xfrm>
            <a:off x="2707005" y="2128520"/>
            <a:ext cx="6777990" cy="927100"/>
          </a:xfrm>
        </p:spPr>
        <p:txBody>
          <a:bodyPr>
            <a:noAutofit/>
          </a:bodyPr>
          <a:p>
            <a:pPr algn="ctr"/>
            <a:r>
              <a:rPr lang="en-US" sz="6600">
                <a:solidFill>
                  <a:schemeClr val="accent2"/>
                </a:solidFill>
                <a:latin typeface="+mn-ea"/>
                <a:ea typeface="+mn-ea"/>
              </a:rPr>
              <a:t>Thank you!</a:t>
            </a:r>
            <a:endParaRPr lang="en-US" sz="6600">
              <a:solidFill>
                <a:schemeClr val="accent2"/>
              </a:solidFill>
              <a:latin typeface="+mn-ea"/>
              <a:ea typeface="+mn-ea"/>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smtClean="0"/>
          </a:p>
        </p:txBody>
      </p:sp>
    </p:spTree>
    <p:custDataLst>
      <p:tags r:id="rId3"/>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a:xfrm>
            <a:off x="821055" y="448945"/>
            <a:ext cx="2271395" cy="852805"/>
          </a:xfrm>
        </p:spPr>
        <p:txBody>
          <a:bodyPr>
            <a:normAutofit/>
          </a:bodyPr>
          <a:p>
            <a:pPr algn="l"/>
            <a:r>
              <a:rPr lang="en-US" sz="4400">
                <a:solidFill>
                  <a:schemeClr val="accent2"/>
                </a:solidFill>
                <a:latin typeface="+mn-ea"/>
                <a:ea typeface="+mn-ea"/>
              </a:rPr>
              <a:t>Quiz</a:t>
            </a:r>
            <a:endParaRPr lang="en-US" sz="2800">
              <a:solidFill>
                <a:schemeClr val="accent2"/>
              </a:solidFill>
              <a:latin typeface="+mn-ea"/>
              <a:ea typeface="+mn-ea"/>
            </a:endParaRPr>
          </a:p>
        </p:txBody>
      </p:sp>
      <p:sp>
        <p:nvSpPr>
          <p:cNvPr id="5" name="标题 3"/>
          <p:cNvSpPr>
            <a:spLocks noGrp="1"/>
          </p:cNvSpPr>
          <p:nvPr>
            <p:custDataLst>
              <p:tags r:id="rId2"/>
            </p:custDataLst>
          </p:nvPr>
        </p:nvSpPr>
        <p:spPr>
          <a:xfrm>
            <a:off x="8092440" y="544195"/>
            <a:ext cx="2271395" cy="852805"/>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r"/>
            <a:r>
              <a:rPr lang="en-US" sz="2000">
                <a:solidFill>
                  <a:schemeClr val="accent2"/>
                </a:solidFill>
                <a:latin typeface="+mj-ea"/>
              </a:rPr>
              <a:t>Student ID:</a:t>
            </a:r>
            <a:endParaRPr lang="en-US" sz="2000">
              <a:solidFill>
                <a:schemeClr val="accent2"/>
              </a:solidFill>
              <a:latin typeface="+mj-ea"/>
            </a:endParaRPr>
          </a:p>
          <a:p>
            <a:pPr algn="r"/>
            <a:r>
              <a:rPr lang="en-US" sz="2000">
                <a:solidFill>
                  <a:schemeClr val="accent2"/>
                </a:solidFill>
                <a:latin typeface="+mj-ea"/>
              </a:rPr>
              <a:t>Name:</a:t>
            </a:r>
            <a:endParaRPr lang="en-US" sz="2000">
              <a:solidFill>
                <a:schemeClr val="accent2"/>
              </a:solidFill>
              <a:latin typeface="+mj-ea"/>
            </a:endParaRPr>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8" name="文本框 7"/>
          <p:cNvSpPr txBox="1"/>
          <p:nvPr/>
        </p:nvSpPr>
        <p:spPr>
          <a:xfrm>
            <a:off x="1060450" y="1539875"/>
            <a:ext cx="10097135" cy="4831080"/>
          </a:xfrm>
          <a:prstGeom prst="rect">
            <a:avLst/>
          </a:prstGeom>
          <a:noFill/>
        </p:spPr>
        <p:txBody>
          <a:bodyPr wrap="square" rtlCol="0">
            <a:spAutoFit/>
          </a:bodyPr>
          <a:p>
            <a:r>
              <a:rPr lang="zh-CN" altLang="en-US" sz="2800" b="1">
                <a:solidFill>
                  <a:schemeClr val="bg1"/>
                </a:solidFill>
              </a:rPr>
              <a:t>1.</a:t>
            </a:r>
            <a:r>
              <a:rPr lang="en-US" altLang="zh-CN" sz="2800" b="1">
                <a:solidFill>
                  <a:schemeClr val="bg1"/>
                </a:solidFill>
              </a:rPr>
              <a:t> </a:t>
            </a:r>
            <a:r>
              <a:rPr lang="zh-CN" altLang="en-US" sz="2800" b="1">
                <a:solidFill>
                  <a:schemeClr val="bg1"/>
                </a:solidFill>
              </a:rPr>
              <a:t>By using Differentiable Rendering, we(  </a:t>
            </a:r>
            <a:r>
              <a:rPr lang="en-US" altLang="zh-CN" sz="2800" b="1">
                <a:solidFill>
                  <a:schemeClr val="bg1"/>
                </a:solidFill>
              </a:rPr>
              <a:t>   </a:t>
            </a:r>
            <a:r>
              <a:rPr lang="zh-CN" altLang="en-US" sz="2800" b="1">
                <a:solidFill>
                  <a:schemeClr val="bg1"/>
                </a:solidFill>
              </a:rPr>
              <a:t>)</a:t>
            </a:r>
            <a:endParaRPr lang="zh-CN" altLang="en-US" sz="2800" b="1">
              <a:solidFill>
                <a:schemeClr val="bg1"/>
              </a:solidFill>
            </a:endParaRPr>
          </a:p>
          <a:p>
            <a:r>
              <a:rPr lang="en-US" altLang="zh-CN" sz="2800" b="1">
                <a:solidFill>
                  <a:schemeClr val="bg1"/>
                </a:solidFill>
              </a:rPr>
              <a:t>A. </a:t>
            </a:r>
            <a:r>
              <a:rPr lang="zh-CN" altLang="en-US" sz="2800" b="1">
                <a:solidFill>
                  <a:schemeClr val="bg1"/>
                </a:solidFill>
              </a:rPr>
              <a:t>need special shape, no special lighting</a:t>
            </a:r>
            <a:endParaRPr lang="zh-CN" altLang="en-US" sz="2800" b="1">
              <a:solidFill>
                <a:schemeClr val="bg1"/>
              </a:solidFill>
            </a:endParaRPr>
          </a:p>
          <a:p>
            <a:r>
              <a:rPr lang="en-US" altLang="zh-CN" sz="2800" b="1">
                <a:solidFill>
                  <a:schemeClr val="bg1"/>
                </a:solidFill>
              </a:rPr>
              <a:t>B. </a:t>
            </a:r>
            <a:r>
              <a:rPr lang="zh-CN" altLang="en-US" sz="2800" b="1">
                <a:solidFill>
                  <a:schemeClr val="bg1"/>
                </a:solidFill>
              </a:rPr>
              <a:t>need no special shape, no special lighting</a:t>
            </a:r>
            <a:endParaRPr lang="zh-CN" altLang="en-US" sz="2800" b="1">
              <a:solidFill>
                <a:schemeClr val="bg1"/>
              </a:solidFill>
            </a:endParaRPr>
          </a:p>
          <a:p>
            <a:r>
              <a:rPr lang="en-US" altLang="zh-CN" sz="2800" b="1">
                <a:solidFill>
                  <a:schemeClr val="bg1"/>
                </a:solidFill>
              </a:rPr>
              <a:t>C. </a:t>
            </a:r>
            <a:r>
              <a:rPr lang="zh-CN" altLang="en-US" sz="2800" b="1">
                <a:solidFill>
                  <a:schemeClr val="bg1"/>
                </a:solidFill>
              </a:rPr>
              <a:t>need special shape, special lighting</a:t>
            </a:r>
            <a:endParaRPr lang="zh-CN" altLang="en-US" sz="2800" b="1">
              <a:solidFill>
                <a:schemeClr val="bg1"/>
              </a:solidFill>
            </a:endParaRPr>
          </a:p>
          <a:p>
            <a:r>
              <a:rPr lang="en-US" altLang="zh-CN" sz="2800" b="1">
                <a:solidFill>
                  <a:schemeClr val="bg1"/>
                </a:solidFill>
              </a:rPr>
              <a:t>D. </a:t>
            </a:r>
            <a:r>
              <a:rPr lang="zh-CN" altLang="en-US" sz="2800" b="1">
                <a:solidFill>
                  <a:schemeClr val="bg1"/>
                </a:solidFill>
              </a:rPr>
              <a:t>need no special shape,  special lighting</a:t>
            </a:r>
            <a:endParaRPr lang="zh-CN" altLang="en-US" sz="2800" b="1">
              <a:solidFill>
                <a:schemeClr val="bg1"/>
              </a:solidFill>
            </a:endParaRPr>
          </a:p>
          <a:p>
            <a:endParaRPr lang="zh-CN" altLang="en-US" sz="2800" b="1">
              <a:solidFill>
                <a:schemeClr val="bg1"/>
              </a:solidFill>
            </a:endParaRPr>
          </a:p>
          <a:p>
            <a:r>
              <a:rPr lang="zh-CN" altLang="en-US" sz="2800" b="1">
                <a:solidFill>
                  <a:schemeClr val="bg1"/>
                </a:solidFill>
              </a:rPr>
              <a:t>2.</a:t>
            </a:r>
            <a:r>
              <a:rPr lang="en-US" altLang="zh-CN" sz="2800" b="1">
                <a:solidFill>
                  <a:schemeClr val="bg1"/>
                </a:solidFill>
              </a:rPr>
              <a:t> </a:t>
            </a:r>
            <a:r>
              <a:rPr lang="zh-CN" altLang="en-US" sz="2800" b="1">
                <a:solidFill>
                  <a:schemeClr val="bg1"/>
                </a:solidFill>
              </a:rPr>
              <a:t>Which one isn't the feature of the model?(</a:t>
            </a:r>
            <a:r>
              <a:rPr lang="en-US" altLang="zh-CN" sz="2800" b="1">
                <a:solidFill>
                  <a:schemeClr val="bg1"/>
                </a:solidFill>
              </a:rPr>
              <a:t> </a:t>
            </a:r>
            <a:r>
              <a:rPr lang="zh-CN" altLang="en-US" sz="2800" b="1">
                <a:solidFill>
                  <a:schemeClr val="bg1"/>
                </a:solidFill>
              </a:rPr>
              <a:t> </a:t>
            </a:r>
            <a:r>
              <a:rPr lang="en-US" altLang="zh-CN" sz="2800" b="1">
                <a:solidFill>
                  <a:schemeClr val="bg1"/>
                </a:solidFill>
              </a:rPr>
              <a:t>   </a:t>
            </a:r>
            <a:r>
              <a:rPr lang="zh-CN" altLang="en-US" sz="2800" b="1">
                <a:solidFill>
                  <a:schemeClr val="bg1"/>
                </a:solidFill>
              </a:rPr>
              <a:t>)</a:t>
            </a:r>
            <a:endParaRPr lang="zh-CN" altLang="en-US" sz="2800" b="1">
              <a:solidFill>
                <a:schemeClr val="bg1"/>
              </a:solidFill>
            </a:endParaRPr>
          </a:p>
          <a:p>
            <a:r>
              <a:rPr lang="zh-CN" altLang="en-US" sz="2800" b="1">
                <a:solidFill>
                  <a:schemeClr val="bg1"/>
                </a:solidFill>
              </a:rPr>
              <a:t>A.</a:t>
            </a:r>
            <a:r>
              <a:rPr lang="en-US" altLang="zh-CN" sz="2800" b="1">
                <a:solidFill>
                  <a:schemeClr val="bg1"/>
                </a:solidFill>
              </a:rPr>
              <a:t> </a:t>
            </a:r>
            <a:r>
              <a:rPr lang="zh-CN" altLang="en-US" sz="2800" b="1">
                <a:solidFill>
                  <a:schemeClr val="bg1"/>
                </a:solidFill>
              </a:rPr>
              <a:t>Highly scattering objects</a:t>
            </a:r>
            <a:endParaRPr lang="zh-CN" altLang="en-US" sz="2800" b="1">
              <a:solidFill>
                <a:schemeClr val="bg1"/>
              </a:solidFill>
            </a:endParaRPr>
          </a:p>
          <a:p>
            <a:r>
              <a:rPr lang="zh-CN" altLang="en-US" sz="2800" b="1">
                <a:solidFill>
                  <a:schemeClr val="bg1"/>
                </a:solidFill>
              </a:rPr>
              <a:t>B.</a:t>
            </a:r>
            <a:r>
              <a:rPr lang="en-US" altLang="zh-CN" sz="2800" b="1">
                <a:solidFill>
                  <a:schemeClr val="bg1"/>
                </a:solidFill>
              </a:rPr>
              <a:t> </a:t>
            </a:r>
            <a:r>
              <a:rPr lang="zh-CN" altLang="en-US" sz="2800" b="1">
                <a:solidFill>
                  <a:schemeClr val="bg1"/>
                </a:solidFill>
              </a:rPr>
              <a:t>Thick objects</a:t>
            </a:r>
            <a:endParaRPr lang="zh-CN" altLang="en-US" sz="2800" b="1">
              <a:solidFill>
                <a:schemeClr val="bg1"/>
              </a:solidFill>
            </a:endParaRPr>
          </a:p>
          <a:p>
            <a:r>
              <a:rPr lang="zh-CN" altLang="en-US" sz="2800" b="1">
                <a:solidFill>
                  <a:schemeClr val="bg1"/>
                </a:solidFill>
              </a:rPr>
              <a:t>C.</a:t>
            </a:r>
            <a:r>
              <a:rPr lang="en-US" altLang="zh-CN" sz="2800" b="1">
                <a:solidFill>
                  <a:schemeClr val="bg1"/>
                </a:solidFill>
              </a:rPr>
              <a:t> </a:t>
            </a:r>
            <a:r>
              <a:rPr lang="zh-CN" altLang="en-US" sz="2800" b="1">
                <a:solidFill>
                  <a:schemeClr val="bg1"/>
                </a:solidFill>
              </a:rPr>
              <a:t>Transparent and homogenous</a:t>
            </a:r>
            <a:endParaRPr lang="zh-CN" altLang="en-US" sz="2800" b="1">
              <a:solidFill>
                <a:schemeClr val="bg1"/>
              </a:solidFill>
            </a:endParaRPr>
          </a:p>
          <a:p>
            <a:r>
              <a:rPr lang="zh-CN" altLang="en-US" sz="2800" b="1">
                <a:solidFill>
                  <a:schemeClr val="bg1"/>
                </a:solidFill>
              </a:rPr>
              <a:t>D.</a:t>
            </a:r>
            <a:r>
              <a:rPr lang="en-US" altLang="zh-CN" sz="2800" b="1">
                <a:solidFill>
                  <a:schemeClr val="bg1"/>
                </a:solidFill>
              </a:rPr>
              <a:t> </a:t>
            </a:r>
            <a:r>
              <a:rPr lang="zh-CN" altLang="en-US" sz="2800" b="1">
                <a:solidFill>
                  <a:schemeClr val="bg1"/>
                </a:solidFill>
              </a:rPr>
              <a:t>spatially varying patterns</a:t>
            </a:r>
            <a:endParaRPr lang="zh-CN" altLang="en-US" sz="2800" b="1">
              <a:solidFill>
                <a:schemeClr val="bg1"/>
              </a:solidFill>
            </a:endParaRPr>
          </a:p>
        </p:txBody>
      </p:sp>
    </p:spTree>
    <p:custDataLst>
      <p:tags r:id="rId3"/>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1"/>
            </p:custDataLst>
          </p:nvPr>
        </p:nvSpPr>
        <p:spPr>
          <a:xfrm>
            <a:off x="692785" y="1132840"/>
            <a:ext cx="10861675" cy="826770"/>
          </a:xfrm>
          <a:prstGeom prst="rect">
            <a:avLst/>
          </a:prstGeom>
        </p:spPr>
        <p:txBody>
          <a:bodyPr vert="horz" lIns="90000" tIns="46800" rIns="90000" bIns="46800" rtlCol="0" anchor="b" anchorCtr="0"/>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zh-CN" altLang="zh-CN" sz="3600">
                <a:solidFill>
                  <a:schemeClr val="accent2"/>
                </a:solidFill>
                <a:latin typeface="+mn-ea"/>
                <a:ea typeface="+mn-ea"/>
              </a:rPr>
              <a:t>Translucent </a:t>
            </a:r>
            <a:r>
              <a:rPr lang="en-US" altLang="zh-CN" sz="3600">
                <a:solidFill>
                  <a:schemeClr val="accent2"/>
                </a:solidFill>
                <a:latin typeface="+mn-ea"/>
                <a:ea typeface="+mn-ea"/>
              </a:rPr>
              <a:t>objects are everywhere</a:t>
            </a:r>
            <a:endParaRPr lang="en-US" altLang="zh-CN" sz="3600">
              <a:solidFill>
                <a:schemeClr val="accent2"/>
              </a:solidFill>
              <a:latin typeface="+mn-ea"/>
              <a:ea typeface="+mn-ea"/>
            </a:endParaRPr>
          </a:p>
        </p:txBody>
      </p:sp>
      <p:pic>
        <p:nvPicPr>
          <p:cNvPr id="8" name="图片 7" descr="motivation"/>
          <p:cNvPicPr>
            <a:picLocks noChangeAspect="1"/>
          </p:cNvPicPr>
          <p:nvPr/>
        </p:nvPicPr>
        <p:blipFill>
          <a:blip r:embed="rId2"/>
          <a:stretch>
            <a:fillRect/>
          </a:stretch>
        </p:blipFill>
        <p:spPr>
          <a:xfrm>
            <a:off x="1265555" y="2056130"/>
            <a:ext cx="9500235" cy="3888740"/>
          </a:xfrm>
          <a:prstGeom prst="rect">
            <a:avLst/>
          </a:prstGeom>
        </p:spPr>
      </p:pic>
      <p:sp>
        <p:nvSpPr>
          <p:cNvPr id="9" name="文本框 8"/>
          <p:cNvSpPr txBox="1"/>
          <p:nvPr/>
        </p:nvSpPr>
        <p:spPr>
          <a:xfrm>
            <a:off x="6536055" y="6041390"/>
            <a:ext cx="4115435" cy="368300"/>
          </a:xfrm>
          <a:prstGeom prst="rect">
            <a:avLst/>
          </a:prstGeom>
          <a:noFill/>
        </p:spPr>
        <p:txBody>
          <a:bodyPr wrap="square" rtlCol="0">
            <a:spAutoFit/>
          </a:bodyPr>
          <a:p>
            <a:pPr algn="r"/>
            <a:r>
              <a:rPr lang="en-US" altLang="zh-CN" b="1">
                <a:solidFill>
                  <a:schemeClr val="bg1"/>
                </a:solidFill>
              </a:rPr>
              <a:t>Photo by Studio Lernert &amp; Sander</a:t>
            </a:r>
            <a:endParaRPr lang="en-US" altLang="zh-CN" b="1">
              <a:solidFill>
                <a:schemeClr val="bg1"/>
              </a:solidFill>
            </a:endParaRPr>
          </a:p>
        </p:txBody>
      </p:sp>
      <p:sp>
        <p:nvSpPr>
          <p:cNvPr id="10" name="标题 3"/>
          <p:cNvSpPr>
            <a:spLocks noGrp="1"/>
          </p:cNvSpPr>
          <p:nvPr>
            <p:custDataLst>
              <p:tags r:id="rId3"/>
            </p:custDataLst>
          </p:nvPr>
        </p:nvSpPr>
        <p:spPr>
          <a:xfrm>
            <a:off x="631825" y="36576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sz="4400">
                <a:solidFill>
                  <a:schemeClr val="accent2"/>
                </a:solidFill>
                <a:latin typeface="+mn-ea"/>
                <a:ea typeface="+mn-ea"/>
              </a:rPr>
              <a:t>Motivation:</a:t>
            </a:r>
            <a:r>
              <a:rPr lang="zh-CN" altLang="zh-CN" sz="4400">
                <a:solidFill>
                  <a:schemeClr val="accent2"/>
                </a:solidFill>
                <a:latin typeface="+mn-ea"/>
                <a:ea typeface="+mn-ea"/>
              </a:rPr>
              <a:t> </a:t>
            </a:r>
            <a:endParaRPr lang="en-US" altLang="zh-CN" sz="2800">
              <a:solidFill>
                <a:schemeClr val="accent2"/>
              </a:solidFill>
              <a:latin typeface="+mn-ea"/>
              <a:ea typeface="+mn-ea"/>
            </a:endParaRPr>
          </a:p>
        </p:txBody>
      </p:sp>
    </p:spTree>
    <p:custDataLst>
      <p:tags r:id="rId4"/>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1"/>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sz="4400">
                <a:solidFill>
                  <a:schemeClr val="accent2"/>
                </a:solidFill>
                <a:latin typeface="+mn-ea"/>
                <a:ea typeface="+mn-ea"/>
              </a:rPr>
              <a:t>Problem Setup</a:t>
            </a:r>
            <a:r>
              <a:rPr lang="zh-CN" altLang="zh-CN" sz="4400">
                <a:solidFill>
                  <a:schemeClr val="accent2"/>
                </a:solidFill>
                <a:latin typeface="+mn-ea"/>
                <a:ea typeface="+mn-ea"/>
              </a:rPr>
              <a:t> </a:t>
            </a:r>
            <a:endParaRPr lang="en-US" altLang="zh-CN" sz="2800">
              <a:solidFill>
                <a:schemeClr val="accent2"/>
              </a:solidFill>
              <a:latin typeface="+mn-ea"/>
              <a:ea typeface="+mn-ea"/>
            </a:endParaRPr>
          </a:p>
        </p:txBody>
      </p:sp>
      <mc:AlternateContent xmlns:mc="http://schemas.openxmlformats.org/markup-compatibility/2006">
        <mc:Choice xmlns:a14="http://schemas.microsoft.com/office/drawing/2010/main" Requires="a14">
          <p:sp>
            <p:nvSpPr>
              <p:cNvPr id="13" name="文本框 12"/>
              <p:cNvSpPr txBox="1"/>
              <p:nvPr/>
            </p:nvSpPr>
            <p:spPr>
              <a:xfrm>
                <a:off x="5090096" y="3194304"/>
                <a:ext cx="2011680" cy="46926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a:fld id="{A014E3AA-ED43-4096-A193-A1A0533394C9}" type="mathplaceholder">
                        <a:rPr lang="zh-CN" altLang="en-US" i="1">
                          <a:latin typeface="Cambria Math" panose="02040503050406030204" charset="0"/>
                          <a:cs typeface="Cambria Math" panose="02040503050406030204" charset="0"/>
                        </a:rPr>
                        <a:t>在此处键入公式。</a:t>
                      </a:fld>
                    </m:oMath>
                  </m:oMathPara>
                </a14:m>
                <a:endParaRPr lang="zh-CN" altLang="en-US"/>
              </a:p>
            </p:txBody>
          </p:sp>
        </mc:Choice>
        <mc:Fallback>
          <p:sp>
            <p:nvSpPr>
              <p:cNvPr id="13" name="文本框 12"/>
              <p:cNvSpPr txBox="1">
                <a:spLocks noRot="1" noChangeAspect="1" noMove="1" noResize="1" noEditPoints="1" noAdjustHandles="1" noChangeArrowheads="1" noChangeShapeType="1" noTextEdit="1"/>
              </p:cNvSpPr>
              <p:nvPr/>
            </p:nvSpPr>
            <p:spPr>
              <a:xfrm>
                <a:off x="5090096" y="3194304"/>
                <a:ext cx="2011680" cy="469265"/>
              </a:xfrm>
              <a:prstGeom prst="rect">
                <a:avLst/>
              </a:prstGeom>
              <a:blipFill rotWithShape="1">
                <a:blip r:embed="rId2"/>
                <a:stretch>
                  <a:fillRect l="-28" t="-54" r="28" b="54"/>
                </a:stretch>
              </a:blipFill>
            </p:spPr>
            <p:txBody>
              <a:bodyPr/>
              <a:lstStyle/>
              <a:p>
                <a:r>
                  <a:rPr lang="zh-CN" altLang="en-US">
                    <a:noFill/>
                  </a:rPr>
                  <a:t> </a:t>
                </a:r>
              </a:p>
            </p:txBody>
          </p:sp>
        </mc:Fallback>
      </mc:AlternateContent>
      <p:sp>
        <p:nvSpPr>
          <p:cNvPr id="7" name="文本框 6"/>
          <p:cNvSpPr txBox="1"/>
          <p:nvPr/>
        </p:nvSpPr>
        <p:spPr>
          <a:xfrm>
            <a:off x="620395" y="1544955"/>
            <a:ext cx="10645140" cy="583565"/>
          </a:xfrm>
          <a:prstGeom prst="rect">
            <a:avLst/>
          </a:prstGeom>
          <a:noFill/>
        </p:spPr>
        <p:txBody>
          <a:bodyPr wrap="square" rtlCol="0">
            <a:spAutoFit/>
          </a:bodyPr>
          <a:p>
            <a:r>
              <a:rPr lang="zh-CN" altLang="en-US" sz="3200" b="1">
                <a:solidFill>
                  <a:schemeClr val="bg1"/>
                </a:solidFill>
              </a:rPr>
              <a:t>Reconstruct shape and appearance from photos</a:t>
            </a:r>
            <a:endParaRPr lang="zh-CN" altLang="en-US" sz="3200" b="1">
              <a:solidFill>
                <a:schemeClr val="bg1"/>
              </a:solidFill>
            </a:endParaRPr>
          </a:p>
        </p:txBody>
      </p:sp>
      <p:pic>
        <p:nvPicPr>
          <p:cNvPr id="8" name="图片 7"/>
          <p:cNvPicPr>
            <a:picLocks noChangeAspect="1"/>
          </p:cNvPicPr>
          <p:nvPr>
            <p:custDataLst>
              <p:tags r:id="rId3"/>
            </p:custDataLst>
          </p:nvPr>
        </p:nvPicPr>
        <p:blipFill>
          <a:blip r:embed="rId4"/>
          <a:stretch>
            <a:fillRect/>
          </a:stretch>
        </p:blipFill>
        <p:spPr>
          <a:xfrm>
            <a:off x="1074420" y="2422525"/>
            <a:ext cx="2537460" cy="3398520"/>
          </a:xfrm>
          <a:prstGeom prst="rect">
            <a:avLst/>
          </a:prstGeom>
        </p:spPr>
      </p:pic>
    </p:spTree>
    <p:custDataLst>
      <p:tags r:id="rId5"/>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1"/>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sz="4400">
                <a:solidFill>
                  <a:schemeClr val="accent2"/>
                </a:solidFill>
                <a:latin typeface="+mn-ea"/>
                <a:ea typeface="+mn-ea"/>
              </a:rPr>
              <a:t>Problem Setup</a:t>
            </a:r>
            <a:r>
              <a:rPr lang="zh-CN" altLang="zh-CN" sz="4400">
                <a:solidFill>
                  <a:schemeClr val="accent2"/>
                </a:solidFill>
                <a:latin typeface="+mn-ea"/>
                <a:ea typeface="+mn-ea"/>
              </a:rPr>
              <a:t> </a:t>
            </a:r>
            <a:endParaRPr lang="en-US" altLang="zh-CN" sz="2800">
              <a:solidFill>
                <a:schemeClr val="accent2"/>
              </a:solidFill>
              <a:latin typeface="+mn-ea"/>
              <a:ea typeface="+mn-ea"/>
            </a:endParaRPr>
          </a:p>
        </p:txBody>
      </p:sp>
      <mc:AlternateContent xmlns:mc="http://schemas.openxmlformats.org/markup-compatibility/2006">
        <mc:Choice xmlns:a14="http://schemas.microsoft.com/office/drawing/2010/main" Requires="a14">
          <p:sp>
            <p:nvSpPr>
              <p:cNvPr id="13" name="文本框 12"/>
              <p:cNvSpPr txBox="1"/>
              <p:nvPr/>
            </p:nvSpPr>
            <p:spPr>
              <a:xfrm>
                <a:off x="5090096" y="3194304"/>
                <a:ext cx="2011680" cy="46926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a:fld id="{A014E3AA-ED43-4096-A193-A1A0533394C9}" type="mathplaceholder">
                        <a:rPr lang="zh-CN" altLang="en-US" i="1">
                          <a:latin typeface="Cambria Math" panose="02040503050406030204" charset="0"/>
                          <a:cs typeface="Cambria Math" panose="02040503050406030204" charset="0"/>
                        </a:rPr>
                        <a:t>在此处键入公式。</a:t>
                      </a:fld>
                    </m:oMath>
                  </m:oMathPara>
                </a14:m>
                <a:endParaRPr lang="zh-CN" altLang="en-US"/>
              </a:p>
            </p:txBody>
          </p:sp>
        </mc:Choice>
        <mc:Fallback>
          <p:sp>
            <p:nvSpPr>
              <p:cNvPr id="13" name="文本框 12"/>
              <p:cNvSpPr txBox="1">
                <a:spLocks noRot="1" noChangeAspect="1" noMove="1" noResize="1" noEditPoints="1" noAdjustHandles="1" noChangeArrowheads="1" noChangeShapeType="1" noTextEdit="1"/>
              </p:cNvSpPr>
              <p:nvPr/>
            </p:nvSpPr>
            <p:spPr>
              <a:xfrm>
                <a:off x="5090096" y="3194304"/>
                <a:ext cx="2011680" cy="469265"/>
              </a:xfrm>
              <a:prstGeom prst="rect">
                <a:avLst/>
              </a:prstGeom>
              <a:blipFill rotWithShape="1">
                <a:blip r:embed="rId2"/>
                <a:stretch>
                  <a:fillRect l="-28" t="-54" r="28" b="54"/>
                </a:stretch>
              </a:blipFill>
            </p:spPr>
            <p:txBody>
              <a:bodyPr/>
              <a:lstStyle/>
              <a:p>
                <a:r>
                  <a:rPr lang="zh-CN" altLang="en-US">
                    <a:noFill/>
                  </a:rPr>
                  <a:t> </a:t>
                </a:r>
              </a:p>
            </p:txBody>
          </p:sp>
        </mc:Fallback>
      </mc:AlternateContent>
      <p:sp>
        <p:nvSpPr>
          <p:cNvPr id="7" name="文本框 6"/>
          <p:cNvSpPr txBox="1"/>
          <p:nvPr/>
        </p:nvSpPr>
        <p:spPr>
          <a:xfrm>
            <a:off x="620395" y="1544955"/>
            <a:ext cx="10645140" cy="583565"/>
          </a:xfrm>
          <a:prstGeom prst="rect">
            <a:avLst/>
          </a:prstGeom>
          <a:noFill/>
        </p:spPr>
        <p:txBody>
          <a:bodyPr wrap="square" rtlCol="0">
            <a:spAutoFit/>
          </a:bodyPr>
          <a:p>
            <a:r>
              <a:rPr lang="zh-CN" altLang="en-US" sz="3200" b="1">
                <a:solidFill>
                  <a:schemeClr val="bg1"/>
                </a:solidFill>
              </a:rPr>
              <a:t>Reconstruct shape and appearance from photos</a:t>
            </a:r>
            <a:endParaRPr lang="zh-CN" altLang="en-US" sz="3200" b="1">
              <a:solidFill>
                <a:schemeClr val="bg1"/>
              </a:solidFill>
            </a:endParaRPr>
          </a:p>
        </p:txBody>
      </p:sp>
      <p:pic>
        <p:nvPicPr>
          <p:cNvPr id="8" name="图片 7"/>
          <p:cNvPicPr>
            <a:picLocks noChangeAspect="1"/>
          </p:cNvPicPr>
          <p:nvPr>
            <p:custDataLst>
              <p:tags r:id="rId3"/>
            </p:custDataLst>
          </p:nvPr>
        </p:nvPicPr>
        <p:blipFill>
          <a:blip r:embed="rId4"/>
          <a:stretch>
            <a:fillRect/>
          </a:stretch>
        </p:blipFill>
        <p:spPr>
          <a:xfrm>
            <a:off x="1074420" y="2422525"/>
            <a:ext cx="2537460" cy="3398520"/>
          </a:xfrm>
          <a:prstGeom prst="rect">
            <a:avLst/>
          </a:prstGeom>
        </p:spPr>
      </p:pic>
      <p:pic>
        <p:nvPicPr>
          <p:cNvPr id="2" name="图片 1"/>
          <p:cNvPicPr>
            <a:picLocks noChangeAspect="1"/>
          </p:cNvPicPr>
          <p:nvPr>
            <p:custDataLst>
              <p:tags r:id="rId5"/>
            </p:custDataLst>
          </p:nvPr>
        </p:nvPicPr>
        <p:blipFill>
          <a:blip r:embed="rId6"/>
          <a:stretch>
            <a:fillRect/>
          </a:stretch>
        </p:blipFill>
        <p:spPr>
          <a:xfrm>
            <a:off x="3611880" y="2873375"/>
            <a:ext cx="4277360" cy="2497455"/>
          </a:xfrm>
          <a:prstGeom prst="rect">
            <a:avLst/>
          </a:prstGeom>
        </p:spPr>
      </p:pic>
    </p:spTree>
    <p:custDataLst>
      <p:tags r:id="rId7"/>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6" name="标题 3"/>
          <p:cNvSpPr>
            <a:spLocks noGrp="1"/>
          </p:cNvSpPr>
          <p:nvPr>
            <p:custDataLst>
              <p:tags r:id="rId1"/>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en-US" altLang="zh-CN" sz="4400">
                <a:solidFill>
                  <a:schemeClr val="accent2"/>
                </a:solidFill>
                <a:latin typeface="+mn-ea"/>
                <a:ea typeface="+mn-ea"/>
              </a:rPr>
              <a:t>Problem Setup</a:t>
            </a:r>
            <a:r>
              <a:rPr lang="zh-CN" altLang="zh-CN" sz="4400">
                <a:solidFill>
                  <a:schemeClr val="accent2"/>
                </a:solidFill>
                <a:latin typeface="+mn-ea"/>
                <a:ea typeface="+mn-ea"/>
              </a:rPr>
              <a:t> </a:t>
            </a:r>
            <a:endParaRPr lang="en-US" altLang="zh-CN" sz="2800">
              <a:solidFill>
                <a:schemeClr val="accent2"/>
              </a:solidFill>
              <a:latin typeface="+mn-ea"/>
              <a:ea typeface="+mn-ea"/>
            </a:endParaRPr>
          </a:p>
        </p:txBody>
      </p:sp>
      <mc:AlternateContent xmlns:mc="http://schemas.openxmlformats.org/markup-compatibility/2006">
        <mc:Choice xmlns:a14="http://schemas.microsoft.com/office/drawing/2010/main" Requires="a14">
          <p:sp>
            <p:nvSpPr>
              <p:cNvPr id="13" name="文本框 12"/>
              <p:cNvSpPr txBox="1"/>
              <p:nvPr/>
            </p:nvSpPr>
            <p:spPr>
              <a:xfrm>
                <a:off x="5090096" y="3194304"/>
                <a:ext cx="2011680" cy="46926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a:fld id="{A014E3AA-ED43-4096-A193-A1A0533394C9}" type="mathplaceholder">
                        <a:rPr lang="zh-CN" altLang="en-US" i="1">
                          <a:latin typeface="Cambria Math" panose="02040503050406030204" charset="0"/>
                          <a:cs typeface="Cambria Math" panose="02040503050406030204" charset="0"/>
                        </a:rPr>
                        <a:t>在此处键入公式。</a:t>
                      </a:fld>
                    </m:oMath>
                  </m:oMathPara>
                </a14:m>
                <a:endParaRPr lang="zh-CN" altLang="en-US"/>
              </a:p>
            </p:txBody>
          </p:sp>
        </mc:Choice>
        <mc:Fallback>
          <p:sp>
            <p:nvSpPr>
              <p:cNvPr id="13" name="文本框 12"/>
              <p:cNvSpPr txBox="1">
                <a:spLocks noRot="1" noChangeAspect="1" noMove="1" noResize="1" noEditPoints="1" noAdjustHandles="1" noChangeArrowheads="1" noChangeShapeType="1" noTextEdit="1"/>
              </p:cNvSpPr>
              <p:nvPr/>
            </p:nvSpPr>
            <p:spPr>
              <a:xfrm>
                <a:off x="5090096" y="3194304"/>
                <a:ext cx="2011680" cy="469265"/>
              </a:xfrm>
              <a:prstGeom prst="rect">
                <a:avLst/>
              </a:prstGeom>
              <a:blipFill rotWithShape="1">
                <a:blip r:embed="rId2"/>
                <a:stretch>
                  <a:fillRect l="-28" t="-54" r="28" b="54"/>
                </a:stretch>
              </a:blipFill>
            </p:spPr>
            <p:txBody>
              <a:bodyPr/>
              <a:lstStyle/>
              <a:p>
                <a:r>
                  <a:rPr lang="zh-CN" altLang="en-US">
                    <a:noFill/>
                  </a:rPr>
                  <a:t> </a:t>
                </a:r>
              </a:p>
            </p:txBody>
          </p:sp>
        </mc:Fallback>
      </mc:AlternateContent>
      <p:sp>
        <p:nvSpPr>
          <p:cNvPr id="7" name="文本框 6"/>
          <p:cNvSpPr txBox="1"/>
          <p:nvPr/>
        </p:nvSpPr>
        <p:spPr>
          <a:xfrm>
            <a:off x="643255" y="1430655"/>
            <a:ext cx="10645140" cy="583565"/>
          </a:xfrm>
          <a:prstGeom prst="rect">
            <a:avLst/>
          </a:prstGeom>
          <a:noFill/>
        </p:spPr>
        <p:txBody>
          <a:bodyPr wrap="square" rtlCol="0">
            <a:spAutoFit/>
          </a:bodyPr>
          <a:p>
            <a:r>
              <a:rPr lang="zh-CN" altLang="en-US" sz="3200" b="1">
                <a:solidFill>
                  <a:schemeClr val="bg1"/>
                </a:solidFill>
              </a:rPr>
              <a:t>Reconstruct shape and appearance from photos</a:t>
            </a:r>
            <a:endParaRPr lang="zh-CN" altLang="en-US" sz="3200" b="1">
              <a:solidFill>
                <a:schemeClr val="bg1"/>
              </a:solidFill>
            </a:endParaRPr>
          </a:p>
        </p:txBody>
      </p:sp>
      <p:pic>
        <p:nvPicPr>
          <p:cNvPr id="8" name="图片 7"/>
          <p:cNvPicPr>
            <a:picLocks noChangeAspect="1"/>
          </p:cNvPicPr>
          <p:nvPr>
            <p:custDataLst>
              <p:tags r:id="rId3"/>
            </p:custDataLst>
          </p:nvPr>
        </p:nvPicPr>
        <p:blipFill>
          <a:blip r:embed="rId4"/>
          <a:stretch>
            <a:fillRect/>
          </a:stretch>
        </p:blipFill>
        <p:spPr>
          <a:xfrm>
            <a:off x="1074420" y="2422525"/>
            <a:ext cx="2537460" cy="3398520"/>
          </a:xfrm>
          <a:prstGeom prst="rect">
            <a:avLst/>
          </a:prstGeom>
        </p:spPr>
      </p:pic>
      <p:pic>
        <p:nvPicPr>
          <p:cNvPr id="2" name="图片 1"/>
          <p:cNvPicPr>
            <a:picLocks noChangeAspect="1"/>
          </p:cNvPicPr>
          <p:nvPr>
            <p:custDataLst>
              <p:tags r:id="rId5"/>
            </p:custDataLst>
          </p:nvPr>
        </p:nvPicPr>
        <p:blipFill>
          <a:blip r:embed="rId6"/>
          <a:stretch>
            <a:fillRect/>
          </a:stretch>
        </p:blipFill>
        <p:spPr>
          <a:xfrm>
            <a:off x="3611880" y="2873375"/>
            <a:ext cx="4277360" cy="2497455"/>
          </a:xfrm>
          <a:prstGeom prst="rect">
            <a:avLst/>
          </a:prstGeom>
        </p:spPr>
      </p:pic>
      <p:pic>
        <p:nvPicPr>
          <p:cNvPr id="3" name="图片 2"/>
          <p:cNvPicPr>
            <a:picLocks noChangeAspect="1"/>
          </p:cNvPicPr>
          <p:nvPr>
            <p:custDataLst>
              <p:tags r:id="rId7"/>
            </p:custDataLst>
          </p:nvPr>
        </p:nvPicPr>
        <p:blipFill>
          <a:blip r:embed="rId8"/>
          <a:stretch>
            <a:fillRect/>
          </a:stretch>
        </p:blipFill>
        <p:spPr>
          <a:xfrm>
            <a:off x="7889240" y="2411730"/>
            <a:ext cx="3792855" cy="3787140"/>
          </a:xfrm>
          <a:prstGeom prst="rect">
            <a:avLst/>
          </a:prstGeom>
        </p:spPr>
      </p:pic>
    </p:spTree>
    <p:custDataLst>
      <p:tags r:id="rId9"/>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7390" y="1762125"/>
            <a:ext cx="3922395" cy="721360"/>
          </a:xfrm>
        </p:spPr>
        <p:txBody>
          <a:bodyPr>
            <a:noAutofit/>
          </a:bodyPr>
          <a:p>
            <a:r>
              <a:rPr lang="en-US" altLang="zh-CN" sz="2800" b="1">
                <a:solidFill>
                  <a:schemeClr val="accent3"/>
                </a:solidFill>
                <a:latin typeface="+mj-ea"/>
                <a:ea typeface="+mj-ea"/>
              </a:rPr>
              <a:t>take photos of real object</a:t>
            </a:r>
            <a:endParaRPr lang="en-US" altLang="zh-CN" sz="2800" b="1">
              <a:solidFill>
                <a:schemeClr val="accent3"/>
              </a:solidFill>
              <a:latin typeface="+mj-ea"/>
              <a:ea typeface="+mj-ea"/>
            </a:endParaRPr>
          </a:p>
        </p:txBody>
      </p:sp>
      <p:sp>
        <p:nvSpPr>
          <p:cNvPr id="5" name="灯片编号占位符 4"/>
          <p:cNvSpPr>
            <a:spLocks noGrp="1"/>
          </p:cNvSpPr>
          <p:nvPr>
            <p:ph type="sldNum" sz="quarter" idx="12"/>
          </p:nvPr>
        </p:nvSpPr>
        <p:spPr/>
        <p:txBody>
          <a:bodyPr/>
          <a:p>
            <a:fld id="{49AE70B2-8BF9-45C0-BB95-33D1B9D3A854}" type="slidenum">
              <a:rPr lang="zh-CN" altLang="en-US" smtClean="0">
                <a:latin typeface="+mj-ea"/>
                <a:ea typeface="+mj-ea"/>
              </a:rPr>
            </a:fld>
            <a:endParaRPr lang="zh-CN" altLang="en-US" dirty="0" smtClean="0">
              <a:latin typeface="+mj-ea"/>
              <a:ea typeface="+mj-ea"/>
            </a:endParaRPr>
          </a:p>
        </p:txBody>
      </p:sp>
      <p:sp>
        <p:nvSpPr>
          <p:cNvPr id="6" name="标题 3"/>
          <p:cNvSpPr>
            <a:spLocks noGrp="1"/>
          </p:cNvSpPr>
          <p:nvPr>
            <p:custDataLst>
              <p:tags r:id="rId2"/>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lang="zh-CN" altLang="zh-CN" sz="4400">
                <a:solidFill>
                  <a:schemeClr val="accent2"/>
                </a:solidFill>
                <a:latin typeface="+mj-ea"/>
              </a:rPr>
              <a:t>Re</a:t>
            </a:r>
            <a:r>
              <a:rPr lang="en-US" altLang="zh-CN" sz="4400">
                <a:solidFill>
                  <a:schemeClr val="accent2"/>
                </a:solidFill>
                <a:latin typeface="+mj-ea"/>
              </a:rPr>
              <a:t>sults Preview</a:t>
            </a:r>
            <a:r>
              <a:rPr lang="zh-CN" altLang="zh-CN" sz="4400">
                <a:solidFill>
                  <a:schemeClr val="accent2"/>
                </a:solidFill>
                <a:latin typeface="+mj-ea"/>
              </a:rPr>
              <a:t> </a:t>
            </a:r>
            <a:endParaRPr lang="en-US" altLang="zh-CN" sz="2800">
              <a:solidFill>
                <a:schemeClr val="accent2"/>
              </a:solidFill>
              <a:latin typeface="+mj-ea"/>
            </a:endParaRPr>
          </a:p>
        </p:txBody>
      </p:sp>
      <p:pic>
        <p:nvPicPr>
          <p:cNvPr id="2" name="图片 1" descr="dragonfruit"/>
          <p:cNvPicPr>
            <a:picLocks noChangeAspect="1"/>
          </p:cNvPicPr>
          <p:nvPr/>
        </p:nvPicPr>
        <p:blipFill>
          <a:blip r:embed="rId3"/>
          <a:stretch>
            <a:fillRect/>
          </a:stretch>
        </p:blipFill>
        <p:spPr>
          <a:xfrm>
            <a:off x="9674225" y="1439545"/>
            <a:ext cx="1406525" cy="1418590"/>
          </a:xfrm>
          <a:prstGeom prst="rect">
            <a:avLst/>
          </a:prstGeom>
        </p:spPr>
      </p:pic>
      <p:pic>
        <p:nvPicPr>
          <p:cNvPr id="4" name="图片 3" descr="kiwi"/>
          <p:cNvPicPr>
            <a:picLocks noChangeAspect="1"/>
          </p:cNvPicPr>
          <p:nvPr/>
        </p:nvPicPr>
        <p:blipFill>
          <a:blip r:embed="rId4"/>
          <a:stretch>
            <a:fillRect/>
          </a:stretch>
        </p:blipFill>
        <p:spPr>
          <a:xfrm>
            <a:off x="7761605" y="1388110"/>
            <a:ext cx="1406525" cy="1470025"/>
          </a:xfrm>
          <a:prstGeom prst="rect">
            <a:avLst/>
          </a:prstGeom>
        </p:spPr>
      </p:pic>
      <p:pic>
        <p:nvPicPr>
          <p:cNvPr id="8" name="图片 7" descr="soap"/>
          <p:cNvPicPr>
            <a:picLocks noChangeAspect="1"/>
          </p:cNvPicPr>
          <p:nvPr/>
        </p:nvPicPr>
        <p:blipFill>
          <a:blip r:embed="rId5"/>
          <a:stretch>
            <a:fillRect/>
          </a:stretch>
        </p:blipFill>
        <p:spPr>
          <a:xfrm>
            <a:off x="5971540" y="1439545"/>
            <a:ext cx="1285240" cy="1384300"/>
          </a:xfrm>
          <a:prstGeom prst="rect">
            <a:avLst/>
          </a:prstGeom>
        </p:spPr>
      </p:pic>
      <p:sp>
        <p:nvSpPr>
          <p:cNvPr id="9" name="副标题 2"/>
          <p:cNvSpPr>
            <a:spLocks noGrp="1"/>
          </p:cNvSpPr>
          <p:nvPr>
            <p:custDataLst>
              <p:tags r:id="rId6"/>
            </p:custDataLst>
          </p:nvPr>
        </p:nvSpPr>
        <p:spPr>
          <a:xfrm>
            <a:off x="595630" y="4337685"/>
            <a:ext cx="4383405" cy="721360"/>
          </a:xfrm>
          <a:prstGeom prst="rect">
            <a:avLst/>
          </a:prstGeom>
        </p:spPr>
        <p:txBody>
          <a:bodyPr vert="horz" lIns="90000" tIns="46800" rIns="90000" bIns="46800" rtlCol="0">
            <a:noAutofit/>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800" b="1">
                <a:solidFill>
                  <a:schemeClr val="accent3"/>
                </a:solidFill>
                <a:latin typeface="+mj-ea"/>
                <a:ea typeface="+mj-ea"/>
              </a:rPr>
              <a:t>render in global illumination</a:t>
            </a:r>
            <a:endParaRPr lang="en-US" altLang="zh-CN" sz="2800" b="1">
              <a:solidFill>
                <a:schemeClr val="accent3"/>
              </a:solidFill>
              <a:latin typeface="+mj-ea"/>
              <a:ea typeface="+mj-ea"/>
            </a:endParaRPr>
          </a:p>
        </p:txBody>
      </p:sp>
      <p:pic>
        <p:nvPicPr>
          <p:cNvPr id="10" name="图片 9" descr="render"/>
          <p:cNvPicPr>
            <a:picLocks noChangeAspect="1"/>
          </p:cNvPicPr>
          <p:nvPr/>
        </p:nvPicPr>
        <p:blipFill>
          <a:blip r:embed="rId7"/>
          <a:stretch>
            <a:fillRect/>
          </a:stretch>
        </p:blipFill>
        <p:spPr>
          <a:xfrm>
            <a:off x="5849620" y="3841115"/>
            <a:ext cx="5231130" cy="2344420"/>
          </a:xfrm>
          <a:prstGeom prst="rect">
            <a:avLst/>
          </a:prstGeom>
        </p:spPr>
      </p:pic>
    </p:spTree>
    <p:custDataLst>
      <p:tags r:id="rId8"/>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620395" y="2151380"/>
            <a:ext cx="5862320" cy="1979295"/>
          </a:xfrm>
        </p:spPr>
        <p:txBody>
          <a:bodyPr>
            <a:noAutofit/>
          </a:bodyPr>
          <a:p>
            <a:pPr algn="l">
              <a:lnSpc>
                <a:spcPct val="130000"/>
              </a:lnSpc>
            </a:pPr>
            <a:r>
              <a:rPr lang="en-US" altLang="zh-CN" sz="2800" b="1">
                <a:solidFill>
                  <a:schemeClr val="bg1"/>
                </a:solidFill>
                <a:latin typeface="+mj-ea"/>
                <a:ea typeface="+mj-ea"/>
              </a:rPr>
              <a:t>1.Highly scattering objects</a:t>
            </a:r>
            <a:endParaRPr lang="en-US" altLang="zh-CN" sz="2800" b="1">
              <a:solidFill>
                <a:schemeClr val="bg1"/>
              </a:solidFill>
              <a:latin typeface="+mj-ea"/>
              <a:ea typeface="+mj-ea"/>
            </a:endParaRPr>
          </a:p>
          <a:p>
            <a:pPr algn="l">
              <a:lnSpc>
                <a:spcPct val="130000"/>
              </a:lnSpc>
            </a:pPr>
            <a:r>
              <a:rPr lang="en-US" altLang="zh-CN" sz="2800" b="1">
                <a:solidFill>
                  <a:schemeClr val="bg1"/>
                </a:solidFill>
                <a:latin typeface="+mj-ea"/>
                <a:ea typeface="+mj-ea"/>
              </a:rPr>
              <a:t>2.Thick objects</a:t>
            </a:r>
            <a:endParaRPr lang="en-US" altLang="zh-CN" sz="2800" b="1">
              <a:solidFill>
                <a:schemeClr val="bg1"/>
              </a:solidFill>
              <a:latin typeface="+mj-ea"/>
              <a:ea typeface="+mj-ea"/>
            </a:endParaRPr>
          </a:p>
          <a:p>
            <a:pPr algn="l">
              <a:lnSpc>
                <a:spcPct val="130000"/>
              </a:lnSpc>
            </a:pPr>
            <a:r>
              <a:rPr lang="en-US" altLang="zh-CN" sz="2800" b="1">
                <a:solidFill>
                  <a:schemeClr val="bg1"/>
                </a:solidFill>
                <a:latin typeface="+mj-ea"/>
                <a:ea typeface="+mj-ea"/>
              </a:rPr>
              <a:t>3.spatially varying patterns</a:t>
            </a:r>
            <a:endParaRPr lang="en-US" altLang="zh-CN" sz="2800" b="1">
              <a:solidFill>
                <a:schemeClr val="bg1"/>
              </a:solidFill>
              <a:latin typeface="+mj-ea"/>
              <a:ea typeface="+mj-ea"/>
            </a:endParaRPr>
          </a:p>
        </p:txBody>
      </p:sp>
      <p:sp>
        <p:nvSpPr>
          <p:cNvPr id="5" name="灯片编号占位符 4"/>
          <p:cNvSpPr>
            <a:spLocks noGrp="1"/>
          </p:cNvSpPr>
          <p:nvPr>
            <p:ph type="sldNum" sz="quarter" idx="12"/>
          </p:nvPr>
        </p:nvSpPr>
        <p:spPr/>
        <p:txBody>
          <a:bodyPr/>
          <a:p>
            <a:fld id="{49AE70B2-8BF9-45C0-BB95-33D1B9D3A854}" type="slidenum">
              <a:rPr lang="zh-CN" altLang="en-US" smtClean="0">
                <a:latin typeface="+mj-ea"/>
                <a:ea typeface="+mj-ea"/>
              </a:rPr>
            </a:fld>
            <a:endParaRPr lang="zh-CN" altLang="en-US" dirty="0" smtClean="0">
              <a:latin typeface="+mj-ea"/>
              <a:ea typeface="+mj-ea"/>
            </a:endParaRPr>
          </a:p>
        </p:txBody>
      </p:sp>
      <p:sp>
        <p:nvSpPr>
          <p:cNvPr id="6" name="标题 3"/>
          <p:cNvSpPr>
            <a:spLocks noGrp="1"/>
          </p:cNvSpPr>
          <p:nvPr>
            <p:custDataLst>
              <p:tags r:id="rId2"/>
            </p:custDataLst>
          </p:nvPr>
        </p:nvSpPr>
        <p:spPr>
          <a:xfrm>
            <a:off x="620395" y="422910"/>
            <a:ext cx="9799320" cy="96520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l"/>
            <a:r>
              <a:rPr altLang="zh-CN" sz="4400">
                <a:solidFill>
                  <a:schemeClr val="accent2"/>
                </a:solidFill>
                <a:latin typeface="+mj-ea"/>
              </a:rPr>
              <a:t>Features</a:t>
            </a:r>
            <a:r>
              <a:rPr lang="zh-CN" altLang="zh-CN" sz="4400">
                <a:solidFill>
                  <a:schemeClr val="accent2"/>
                </a:solidFill>
                <a:latin typeface="+mj-ea"/>
              </a:rPr>
              <a:t> </a:t>
            </a:r>
            <a:endParaRPr lang="en-US" altLang="zh-CN" sz="2800">
              <a:solidFill>
                <a:schemeClr val="accent2"/>
              </a:solidFill>
              <a:latin typeface="+mj-ea"/>
            </a:endParaRPr>
          </a:p>
        </p:txBody>
      </p:sp>
      <p:pic>
        <p:nvPicPr>
          <p:cNvPr id="11" name="图片 10"/>
          <p:cNvPicPr>
            <a:picLocks noChangeAspect="1"/>
          </p:cNvPicPr>
          <p:nvPr>
            <p:custDataLst>
              <p:tags r:id="rId3"/>
            </p:custDataLst>
          </p:nvPr>
        </p:nvPicPr>
        <p:blipFill>
          <a:blip r:embed="rId4"/>
          <a:stretch>
            <a:fillRect/>
          </a:stretch>
        </p:blipFill>
        <p:spPr>
          <a:xfrm>
            <a:off x="6928485" y="1081405"/>
            <a:ext cx="4321175" cy="4488815"/>
          </a:xfrm>
          <a:prstGeom prst="rect">
            <a:avLst/>
          </a:prstGeom>
        </p:spPr>
      </p:pic>
    </p:spTree>
    <p:custDataLst>
      <p:tags r:id="rId5"/>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p:transition>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
</p:tagLst>
</file>

<file path=ppt/tags/tag101.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
</p:tagLst>
</file>

<file path=ppt/tags/tag106.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
</p:tagLst>
</file>

<file path=ppt/tags/tag11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1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
</p:tagLst>
</file>

<file path=ppt/tags/tag117.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1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9.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1.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
</p:tagLst>
</file>

<file path=ppt/tags/tag12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
</p:tagLst>
</file>

<file path=ppt/tags/tag127.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2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9.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1.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7.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6.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5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15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1.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
</p:tagLst>
</file>

<file path=ppt/tags/tag165.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8.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7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175.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7.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78.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17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commondata" val="eyJoZGlkIjoiYzZkMTlmNWU4OTBkZGUzYTg1MmExOGMyMzY2YmZhNTcifQ=="/>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7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88.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89.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9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5.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9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7.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
</p:tagLst>
</file>

<file path=ppt/tags/tag98.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9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3383</Words>
  <Application>WPS 演示</Application>
  <PresentationFormat>宽屏</PresentationFormat>
  <Paragraphs>256</Paragraphs>
  <Slides>36</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Arial</vt:lpstr>
      <vt:lpstr>宋体</vt:lpstr>
      <vt:lpstr>Wingdings</vt:lpstr>
      <vt:lpstr>Wingdings</vt:lpstr>
      <vt:lpstr>微软雅黑</vt:lpstr>
      <vt:lpstr>Arial Unicode MS</vt:lpstr>
      <vt:lpstr>Calibri</vt:lpstr>
      <vt:lpstr>华文中宋</vt:lpstr>
      <vt:lpstr>Cambria Math</vt:lpstr>
      <vt:lpstr>WPS</vt:lpstr>
      <vt:lpstr>Reconstructing Translucent Objects using Differentiable Rendering</vt:lpstr>
      <vt:lpstr>Reconstructing Translucent Objects using Differentiable Rendering</vt:lpstr>
      <vt:lpstr>Reconstructing Translucent </vt:lpstr>
      <vt:lpstr>Reconstructing Translucent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1.Reconstructed real translucent objects with BSSRDF 2.Accurate appearanc model helps shape reconstruction. 3.We can use noisy rendering in SGD, as long as the gradientestimation is unbiased.</vt:lpstr>
      <vt:lpstr>Reconstructing Translucent Objects using Differentiable Rendering</vt:lpstr>
      <vt:lpstr>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alittlemiaomiao</cp:lastModifiedBy>
  <cp:revision>192</cp:revision>
  <dcterms:created xsi:type="dcterms:W3CDTF">2019-06-19T02:08:00Z</dcterms:created>
  <dcterms:modified xsi:type="dcterms:W3CDTF">2023-11-06T03:28:39Z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6EEE2478D4954394A990137C0015FD0F_11</vt:lpwstr>
  </property>
</Properties>
</file>